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Canva Sans Bold" charset="1" panose="020B0803030501040103"/>
      <p:regular r:id="rId18"/>
    </p:embeddedFont>
    <p:embeddedFont>
      <p:font typeface="Anton" charset="1" panose="00000500000000000000"/>
      <p:regular r:id="rId19"/>
    </p:embeddedFont>
    <p:embeddedFont>
      <p:font typeface="Canva Sans" charset="1" panose="020B0503030501040103"/>
      <p:regular r:id="rId20"/>
    </p:embeddedFont>
    <p:embeddedFont>
      <p:font typeface="Poppins" charset="1" panose="00000500000000000000"/>
      <p:regular r:id="rId21"/>
    </p:embeddedFont>
    <p:embeddedFont>
      <p:font typeface="Poppins Bold" charset="1" panose="00000800000000000000"/>
      <p:regular r:id="rId22"/>
    </p:embeddedFont>
    <p:embeddedFont>
      <p:font typeface="Courier Prime" charset="1" panose="00000509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gif"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docs.docker.com" TargetMode="External" Type="http://schemas.openxmlformats.org/officeDocument/2006/relationships/hyperlink"/></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14.png" Type="http://schemas.openxmlformats.org/officeDocument/2006/relationships/image"/><Relationship Id="rId9" Target="../media/image1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020109" y="2605709"/>
            <a:ext cx="5077990" cy="5077990"/>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2165946">
            <a:off x="8558360" y="507114"/>
            <a:ext cx="9272857" cy="9092355"/>
            <a:chOff x="0" y="0"/>
            <a:chExt cx="812800" cy="796978"/>
          </a:xfrm>
        </p:grpSpPr>
        <p:sp>
          <p:nvSpPr>
            <p:cNvPr name="Freeform 6" id="6"/>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5540FF">
                      <a:alpha val="100000"/>
                    </a:srgbClr>
                  </a:gs>
                </a:gsLst>
                <a:lin ang="0"/>
              </a:gradFill>
              <a:prstDash val="solid"/>
              <a:miter/>
            </a:ln>
          </p:spPr>
        </p:sp>
        <p:sp>
          <p:nvSpPr>
            <p:cNvPr name="TextBox 7" id="7"/>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10694109">
            <a:off x="9125957" y="1124174"/>
            <a:ext cx="8014237" cy="7858235"/>
            <a:chOff x="0" y="0"/>
            <a:chExt cx="812800" cy="796978"/>
          </a:xfrm>
        </p:grpSpPr>
        <p:sp>
          <p:nvSpPr>
            <p:cNvPr name="Freeform 9" id="9"/>
            <p:cNvSpPr/>
            <p:nvPr/>
          </p:nvSpPr>
          <p:spPr>
            <a:xfrm flipH="false" flipV="false" rot="0">
              <a:off x="0" y="0"/>
              <a:ext cx="812800" cy="796978"/>
            </a:xfrm>
            <a:custGeom>
              <a:avLst/>
              <a:gdLst/>
              <a:ahLst/>
              <a:cxnLst/>
              <a:rect r="r" b="b" t="t" l="l"/>
              <a:pathLst>
                <a:path h="796978" w="812800">
                  <a:moveTo>
                    <a:pt x="406400" y="0"/>
                  </a:moveTo>
                  <a:cubicBezTo>
                    <a:pt x="181951" y="0"/>
                    <a:pt x="0" y="178410"/>
                    <a:pt x="0" y="398489"/>
                  </a:cubicBezTo>
                  <a:cubicBezTo>
                    <a:pt x="0" y="618569"/>
                    <a:pt x="181951" y="796978"/>
                    <a:pt x="406400" y="796978"/>
                  </a:cubicBezTo>
                  <a:cubicBezTo>
                    <a:pt x="630849" y="796978"/>
                    <a:pt x="812800" y="618569"/>
                    <a:pt x="812800" y="398489"/>
                  </a:cubicBezTo>
                  <a:cubicBezTo>
                    <a:pt x="812800" y="178410"/>
                    <a:pt x="630849" y="0"/>
                    <a:pt x="406400" y="0"/>
                  </a:cubicBezTo>
                  <a:close/>
                </a:path>
              </a:pathLst>
            </a:custGeom>
            <a:solidFill>
              <a:srgbClr val="000000">
                <a:alpha val="0"/>
              </a:srgbClr>
            </a:solidFill>
            <a:ln w="28575" cap="sq">
              <a:gradFill>
                <a:gsLst>
                  <a:gs pos="0">
                    <a:srgbClr val="795AC6">
                      <a:alpha val="4500"/>
                    </a:srgbClr>
                  </a:gs>
                  <a:gs pos="100000">
                    <a:srgbClr val="C6BFFF">
                      <a:alpha val="100000"/>
                    </a:srgbClr>
                  </a:gs>
                </a:gsLst>
                <a:lin ang="0"/>
              </a:gradFill>
              <a:prstDash val="solid"/>
              <a:miter/>
            </a:ln>
          </p:spPr>
        </p:sp>
        <p:sp>
          <p:nvSpPr>
            <p:cNvPr name="TextBox 10" id="10"/>
            <p:cNvSpPr txBox="true"/>
            <p:nvPr/>
          </p:nvSpPr>
          <p:spPr>
            <a:xfrm>
              <a:off x="76200" y="36617"/>
              <a:ext cx="660400" cy="685645"/>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0760276" y="4703162"/>
            <a:ext cx="15304372" cy="15304372"/>
          </a:xfrm>
          <a:custGeom>
            <a:avLst/>
            <a:gdLst/>
            <a:ahLst/>
            <a:cxnLst/>
            <a:rect r="r" b="b" t="t" l="l"/>
            <a:pathLst>
              <a:path h="15304372" w="15304372">
                <a:moveTo>
                  <a:pt x="0" y="0"/>
                </a:moveTo>
                <a:lnTo>
                  <a:pt x="15304373" y="0"/>
                </a:lnTo>
                <a:lnTo>
                  <a:pt x="15304373"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pic>
        <p:nvPicPr>
          <p:cNvPr name="Picture 12" id="12"/>
          <p:cNvPicPr>
            <a:picLocks noChangeAspect="true"/>
          </p:cNvPicPr>
          <p:nvPr/>
        </p:nvPicPr>
        <p:blipFill>
          <a:blip r:embed="rId4"/>
          <a:srcRect l="0" t="0" r="0" b="0"/>
          <a:stretch>
            <a:fillRect/>
          </a:stretch>
        </p:blipFill>
        <p:spPr>
          <a:xfrm flipH="true" flipV="false" rot="0">
            <a:off x="10527156" y="742462"/>
            <a:ext cx="3958208" cy="1899940"/>
          </a:xfrm>
          <a:prstGeom prst="rect">
            <a:avLst/>
          </a:prstGeom>
        </p:spPr>
      </p:pic>
      <p:pic>
        <p:nvPicPr>
          <p:cNvPr name="Picture 13" id="13"/>
          <p:cNvPicPr>
            <a:picLocks noChangeAspect="true"/>
          </p:cNvPicPr>
          <p:nvPr/>
        </p:nvPicPr>
        <p:blipFill>
          <a:blip r:embed="rId4"/>
          <a:srcRect l="0" t="0" r="0" b="0"/>
          <a:stretch>
            <a:fillRect/>
          </a:stretch>
        </p:blipFill>
        <p:spPr>
          <a:xfrm flipH="true" flipV="false" rot="0">
            <a:off x="12812316" y="7644598"/>
            <a:ext cx="3958208" cy="1899940"/>
          </a:xfrm>
          <a:prstGeom prst="rect">
            <a:avLst/>
          </a:prstGeom>
        </p:spPr>
      </p:pic>
      <p:grpSp>
        <p:nvGrpSpPr>
          <p:cNvPr name="Group 14" id="14"/>
          <p:cNvGrpSpPr/>
          <p:nvPr/>
        </p:nvGrpSpPr>
        <p:grpSpPr>
          <a:xfrm rot="0">
            <a:off x="-1911889" y="5417287"/>
            <a:ext cx="9629812" cy="1818800"/>
            <a:chOff x="0" y="0"/>
            <a:chExt cx="2109677" cy="398458"/>
          </a:xfrm>
        </p:grpSpPr>
        <p:sp>
          <p:nvSpPr>
            <p:cNvPr name="Freeform 15" id="15"/>
            <p:cNvSpPr/>
            <p:nvPr/>
          </p:nvSpPr>
          <p:spPr>
            <a:xfrm flipH="false" flipV="false" rot="0">
              <a:off x="0" y="0"/>
              <a:ext cx="2109677" cy="398459"/>
            </a:xfrm>
            <a:custGeom>
              <a:avLst/>
              <a:gdLst/>
              <a:ahLst/>
              <a:cxnLst/>
              <a:rect r="r" b="b" t="t" l="l"/>
              <a:pathLst>
                <a:path h="398459" w="2109677">
                  <a:moveTo>
                    <a:pt x="0" y="0"/>
                  </a:moveTo>
                  <a:lnTo>
                    <a:pt x="2109677" y="0"/>
                  </a:lnTo>
                  <a:lnTo>
                    <a:pt x="2109677" y="398459"/>
                  </a:lnTo>
                  <a:lnTo>
                    <a:pt x="0" y="398459"/>
                  </a:lnTo>
                  <a:close/>
                </a:path>
              </a:pathLst>
            </a:custGeom>
            <a:gradFill rotWithShape="true">
              <a:gsLst>
                <a:gs pos="0">
                  <a:srgbClr val="3428BA">
                    <a:alpha val="100000"/>
                  </a:srgbClr>
                </a:gs>
                <a:gs pos="100000">
                  <a:srgbClr val="5FA2DB">
                    <a:alpha val="100000"/>
                  </a:srgbClr>
                </a:gs>
              </a:gsLst>
              <a:lin ang="0"/>
            </a:gradFill>
          </p:spPr>
        </p:sp>
        <p:sp>
          <p:nvSpPr>
            <p:cNvPr name="TextBox 16" id="16"/>
            <p:cNvSpPr txBox="true"/>
            <p:nvPr/>
          </p:nvSpPr>
          <p:spPr>
            <a:xfrm>
              <a:off x="0" y="-38100"/>
              <a:ext cx="2109677" cy="436558"/>
            </a:xfrm>
            <a:prstGeom prst="rect">
              <a:avLst/>
            </a:prstGeom>
          </p:spPr>
          <p:txBody>
            <a:bodyPr anchor="ctr" rtlCol="false" tIns="50800" lIns="50800" bIns="50800" rIns="50800"/>
            <a:lstStyle/>
            <a:p>
              <a:pPr algn="ctr">
                <a:lnSpc>
                  <a:spcPts val="2659"/>
                </a:lnSpc>
              </a:pPr>
            </a:p>
          </p:txBody>
        </p:sp>
      </p:grpSp>
      <p:sp>
        <p:nvSpPr>
          <p:cNvPr name="Freeform 17" id="17"/>
          <p:cNvSpPr/>
          <p:nvPr/>
        </p:nvSpPr>
        <p:spPr>
          <a:xfrm flipH="false" flipV="false" rot="0">
            <a:off x="9581848" y="3245799"/>
            <a:ext cx="7102455" cy="3990288"/>
          </a:xfrm>
          <a:custGeom>
            <a:avLst/>
            <a:gdLst/>
            <a:ahLst/>
            <a:cxnLst/>
            <a:rect r="r" b="b" t="t" l="l"/>
            <a:pathLst>
              <a:path h="3990288" w="7102455">
                <a:moveTo>
                  <a:pt x="0" y="0"/>
                </a:moveTo>
                <a:lnTo>
                  <a:pt x="7102455" y="0"/>
                </a:lnTo>
                <a:lnTo>
                  <a:pt x="7102455" y="3990289"/>
                </a:lnTo>
                <a:lnTo>
                  <a:pt x="0" y="39902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1835059" y="1444992"/>
            <a:ext cx="3274141" cy="447256"/>
          </a:xfrm>
          <a:prstGeom prst="rect">
            <a:avLst/>
          </a:prstGeom>
        </p:spPr>
        <p:txBody>
          <a:bodyPr anchor="t" rtlCol="false" tIns="0" lIns="0" bIns="0" rIns="0">
            <a:spAutoFit/>
          </a:bodyPr>
          <a:lstStyle/>
          <a:p>
            <a:pPr algn="l">
              <a:lnSpc>
                <a:spcPts val="3698"/>
              </a:lnSpc>
              <a:spcBef>
                <a:spcPct val="0"/>
              </a:spcBef>
            </a:pPr>
            <a:r>
              <a:rPr lang="en-US" b="true" sz="2641">
                <a:solidFill>
                  <a:srgbClr val="3428BA"/>
                </a:solidFill>
                <a:latin typeface="Canva Sans Bold"/>
                <a:ea typeface="Canva Sans Bold"/>
                <a:cs typeface="Canva Sans Bold"/>
                <a:sym typeface="Canva Sans Bold"/>
              </a:rPr>
              <a:t>DevOps Internship</a:t>
            </a:r>
          </a:p>
        </p:txBody>
      </p:sp>
      <p:sp>
        <p:nvSpPr>
          <p:cNvPr name="TextBox 19" id="19"/>
          <p:cNvSpPr txBox="true"/>
          <p:nvPr/>
        </p:nvSpPr>
        <p:spPr>
          <a:xfrm rot="0">
            <a:off x="437668" y="3798537"/>
            <a:ext cx="8212857" cy="1618751"/>
          </a:xfrm>
          <a:prstGeom prst="rect">
            <a:avLst/>
          </a:prstGeom>
        </p:spPr>
        <p:txBody>
          <a:bodyPr anchor="t" rtlCol="false" tIns="0" lIns="0" bIns="0" rIns="0">
            <a:spAutoFit/>
          </a:bodyPr>
          <a:lstStyle/>
          <a:p>
            <a:pPr algn="l">
              <a:lnSpc>
                <a:spcPts val="13152"/>
              </a:lnSpc>
              <a:spcBef>
                <a:spcPct val="0"/>
              </a:spcBef>
            </a:pPr>
            <a:r>
              <a:rPr lang="en-US" sz="9394">
                <a:solidFill>
                  <a:srgbClr val="3428BA"/>
                </a:solidFill>
                <a:latin typeface="Anton"/>
                <a:ea typeface="Anton"/>
                <a:cs typeface="Anton"/>
                <a:sym typeface="Anton"/>
              </a:rPr>
              <a:t>CONTAINERIZATION</a:t>
            </a:r>
          </a:p>
        </p:txBody>
      </p:sp>
      <p:sp>
        <p:nvSpPr>
          <p:cNvPr name="TextBox 20" id="20"/>
          <p:cNvSpPr txBox="true"/>
          <p:nvPr/>
        </p:nvSpPr>
        <p:spPr>
          <a:xfrm rot="0">
            <a:off x="2903017" y="5270613"/>
            <a:ext cx="4383994" cy="1965474"/>
          </a:xfrm>
          <a:prstGeom prst="rect">
            <a:avLst/>
          </a:prstGeom>
        </p:spPr>
        <p:txBody>
          <a:bodyPr anchor="t" rtlCol="false" tIns="0" lIns="0" bIns="0" rIns="0">
            <a:spAutoFit/>
          </a:bodyPr>
          <a:lstStyle/>
          <a:p>
            <a:pPr algn="l">
              <a:lnSpc>
                <a:spcPts val="16091"/>
              </a:lnSpc>
              <a:spcBef>
                <a:spcPct val="0"/>
              </a:spcBef>
            </a:pPr>
            <a:r>
              <a:rPr lang="en-US" sz="11494">
                <a:solidFill>
                  <a:srgbClr val="FFFFFF"/>
                </a:solidFill>
                <a:latin typeface="Anton"/>
                <a:ea typeface="Anton"/>
                <a:cs typeface="Anton"/>
                <a:sym typeface="Anton"/>
              </a:rPr>
              <a:t>DOCKER</a:t>
            </a:r>
          </a:p>
        </p:txBody>
      </p:sp>
      <p:sp>
        <p:nvSpPr>
          <p:cNvPr name="TextBox 21" id="21"/>
          <p:cNvSpPr txBox="true"/>
          <p:nvPr/>
        </p:nvSpPr>
        <p:spPr>
          <a:xfrm rot="0">
            <a:off x="2184069" y="2008794"/>
            <a:ext cx="2360027" cy="448311"/>
          </a:xfrm>
          <a:prstGeom prst="rect">
            <a:avLst/>
          </a:prstGeom>
        </p:spPr>
        <p:txBody>
          <a:bodyPr anchor="t" rtlCol="false" tIns="0" lIns="0" bIns="0" rIns="0">
            <a:spAutoFit/>
          </a:bodyPr>
          <a:lstStyle/>
          <a:p>
            <a:pPr algn="ctr">
              <a:lnSpc>
                <a:spcPts val="3639"/>
              </a:lnSpc>
              <a:spcBef>
                <a:spcPct val="0"/>
              </a:spcBef>
            </a:pPr>
            <a:r>
              <a:rPr lang="en-US" sz="2599">
                <a:solidFill>
                  <a:srgbClr val="000000"/>
                </a:solidFill>
                <a:latin typeface="Canva Sans"/>
                <a:ea typeface="Canva Sans"/>
                <a:cs typeface="Canva Sans"/>
                <a:sym typeface="Canva Sans"/>
              </a:rPr>
              <a:t>Team #5</a:t>
            </a:r>
          </a:p>
        </p:txBody>
      </p:sp>
      <p:sp>
        <p:nvSpPr>
          <p:cNvPr name="TextBox 22" id="22"/>
          <p:cNvSpPr txBox="true"/>
          <p:nvPr/>
        </p:nvSpPr>
        <p:spPr>
          <a:xfrm rot="0">
            <a:off x="1028700" y="5822436"/>
            <a:ext cx="1645725" cy="903728"/>
          </a:xfrm>
          <a:prstGeom prst="rect">
            <a:avLst/>
          </a:prstGeom>
        </p:spPr>
        <p:txBody>
          <a:bodyPr anchor="t" rtlCol="false" tIns="0" lIns="0" bIns="0" rIns="0">
            <a:spAutoFit/>
          </a:bodyPr>
          <a:lstStyle/>
          <a:p>
            <a:pPr algn="l">
              <a:lnSpc>
                <a:spcPts val="7413"/>
              </a:lnSpc>
              <a:spcBef>
                <a:spcPct val="0"/>
              </a:spcBef>
            </a:pPr>
            <a:r>
              <a:rPr lang="en-US" sz="5295">
                <a:solidFill>
                  <a:srgbClr val="FFFFFF"/>
                </a:solidFill>
                <a:latin typeface="Anton"/>
                <a:ea typeface="Anton"/>
                <a:cs typeface="Anton"/>
                <a:sym typeface="Anton"/>
              </a:rPr>
              <a:t>WITH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2942806" y="3894399"/>
            <a:ext cx="4816510" cy="6107628"/>
          </a:xfrm>
          <a:custGeom>
            <a:avLst/>
            <a:gdLst/>
            <a:ahLst/>
            <a:cxnLst/>
            <a:rect r="r" b="b" t="t" l="l"/>
            <a:pathLst>
              <a:path h="6107628" w="4816510">
                <a:moveTo>
                  <a:pt x="0" y="0"/>
                </a:moveTo>
                <a:lnTo>
                  <a:pt x="4816510" y="0"/>
                </a:lnTo>
                <a:lnTo>
                  <a:pt x="4816510" y="6107628"/>
                </a:lnTo>
                <a:lnTo>
                  <a:pt x="0" y="6107628"/>
                </a:lnTo>
                <a:lnTo>
                  <a:pt x="0" y="0"/>
                </a:lnTo>
                <a:close/>
              </a:path>
            </a:pathLst>
          </a:custGeom>
          <a:blipFill>
            <a:blip r:embed="rId2"/>
            <a:stretch>
              <a:fillRect l="0" t="0" r="0" b="0"/>
            </a:stretch>
          </a:blipFill>
        </p:spPr>
      </p:sp>
      <p:sp>
        <p:nvSpPr>
          <p:cNvPr name="TextBox 3" id="3"/>
          <p:cNvSpPr txBox="true"/>
          <p:nvPr/>
        </p:nvSpPr>
        <p:spPr>
          <a:xfrm rot="0">
            <a:off x="3735430" y="312703"/>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🐙DOCKER COMPOSE</a:t>
            </a:r>
          </a:p>
        </p:txBody>
      </p:sp>
      <p:sp>
        <p:nvSpPr>
          <p:cNvPr name="TextBox 4" id="4"/>
          <p:cNvSpPr txBox="true"/>
          <p:nvPr/>
        </p:nvSpPr>
        <p:spPr>
          <a:xfrm rot="0">
            <a:off x="461289"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5" id="5"/>
          <p:cNvSpPr txBox="true"/>
          <p:nvPr/>
        </p:nvSpPr>
        <p:spPr>
          <a:xfrm rot="0">
            <a:off x="260004"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6" id="6"/>
          <p:cNvSpPr txBox="true"/>
          <p:nvPr/>
        </p:nvSpPr>
        <p:spPr>
          <a:xfrm rot="0">
            <a:off x="1319984" y="2329218"/>
            <a:ext cx="8882690"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what is a Docker Compose? </a:t>
            </a:r>
          </a:p>
        </p:txBody>
      </p:sp>
      <p:sp>
        <p:nvSpPr>
          <p:cNvPr name="TextBox 7" id="7"/>
          <p:cNvSpPr txBox="true"/>
          <p:nvPr/>
        </p:nvSpPr>
        <p:spPr>
          <a:xfrm rot="0">
            <a:off x="1319984" y="2861157"/>
            <a:ext cx="16683836" cy="1563369"/>
          </a:xfrm>
          <a:prstGeom prst="rect">
            <a:avLst/>
          </a:prstGeom>
        </p:spPr>
        <p:txBody>
          <a:bodyPr anchor="t" rtlCol="false" tIns="0" lIns="0" bIns="0" rIns="0">
            <a:spAutoFit/>
          </a:bodyPr>
          <a:lstStyle/>
          <a:p>
            <a:pPr algn="l" marL="474986" indent="-237493" lvl="1">
              <a:lnSpc>
                <a:spcPts val="3080"/>
              </a:lnSpc>
              <a:buFont typeface="Arial"/>
              <a:buChar char="•"/>
            </a:pPr>
            <a:r>
              <a:rPr lang="en-US" sz="2200">
                <a:solidFill>
                  <a:srgbClr val="4F6497"/>
                </a:solidFill>
                <a:latin typeface="Poppins"/>
                <a:ea typeface="Poppins"/>
                <a:cs typeface="Poppins"/>
                <a:sym typeface="Poppins"/>
              </a:rPr>
              <a:t>Docker Compose is a tool for defining and running multi-container applications.</a:t>
            </a:r>
          </a:p>
          <a:p>
            <a:pPr algn="l" marL="474986" indent="-237493" lvl="1">
              <a:lnSpc>
                <a:spcPts val="3080"/>
              </a:lnSpc>
              <a:buFont typeface="Arial"/>
              <a:buChar char="•"/>
            </a:pPr>
            <a:r>
              <a:rPr lang="en-US" sz="2200">
                <a:solidFill>
                  <a:srgbClr val="4F6497"/>
                </a:solidFill>
                <a:latin typeface="Poppins"/>
                <a:ea typeface="Poppins"/>
                <a:cs typeface="Poppins"/>
                <a:sym typeface="Poppins"/>
              </a:rPr>
              <a:t>simplifies the control of your entire application stack, making it easy to manage services, networks, and volumes in a single YAML configuration file. </a:t>
            </a:r>
          </a:p>
          <a:p>
            <a:pPr algn="l" marL="474986" indent="-237493" lvl="1">
              <a:lnSpc>
                <a:spcPts val="3080"/>
              </a:lnSpc>
              <a:buFont typeface="Arial"/>
              <a:buChar char="•"/>
            </a:pPr>
            <a:r>
              <a:rPr lang="en-US" sz="2200">
                <a:solidFill>
                  <a:srgbClr val="4F6497"/>
                </a:solidFill>
                <a:latin typeface="Poppins"/>
                <a:ea typeface="Poppins"/>
                <a:cs typeface="Poppins"/>
                <a:sym typeface="Poppins"/>
              </a:rPr>
              <a:t>Then, with a single command, you create and start all the services from your configuration file.</a:t>
            </a:r>
          </a:p>
        </p:txBody>
      </p:sp>
      <p:sp>
        <p:nvSpPr>
          <p:cNvPr name="TextBox 8" id="8"/>
          <p:cNvSpPr txBox="true"/>
          <p:nvPr/>
        </p:nvSpPr>
        <p:spPr>
          <a:xfrm rot="0">
            <a:off x="1541438" y="5005552"/>
            <a:ext cx="3755534"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why is it important?</a:t>
            </a:r>
          </a:p>
        </p:txBody>
      </p:sp>
      <p:sp>
        <p:nvSpPr>
          <p:cNvPr name="TextBox 9" id="9"/>
          <p:cNvSpPr txBox="true"/>
          <p:nvPr/>
        </p:nvSpPr>
        <p:spPr>
          <a:xfrm rot="0">
            <a:off x="1541438" y="5575591"/>
            <a:ext cx="11026150" cy="117284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4F6497"/>
                </a:solidFill>
                <a:latin typeface="Poppins"/>
                <a:ea typeface="Poppins"/>
                <a:cs typeface="Poppins"/>
                <a:sym typeface="Poppins"/>
              </a:rPr>
              <a:t>Manages multiple services (e.g.,web+database) easily.</a:t>
            </a:r>
          </a:p>
          <a:p>
            <a:pPr algn="l" marL="474979" indent="-237490" lvl="1">
              <a:lnSpc>
                <a:spcPts val="3079"/>
              </a:lnSpc>
              <a:buFont typeface="Arial"/>
              <a:buChar char="•"/>
            </a:pPr>
            <a:r>
              <a:rPr lang="en-US" sz="2199">
                <a:solidFill>
                  <a:srgbClr val="4F6497"/>
                </a:solidFill>
                <a:latin typeface="Poppins"/>
                <a:ea typeface="Poppins"/>
                <a:cs typeface="Poppins"/>
                <a:sym typeface="Poppins"/>
              </a:rPr>
              <a:t>Allows you to start all services with one command.</a:t>
            </a:r>
          </a:p>
          <a:p>
            <a:pPr algn="l" marL="474979" indent="-237490" lvl="1">
              <a:lnSpc>
                <a:spcPts val="3079"/>
              </a:lnSpc>
              <a:buFont typeface="Arial"/>
              <a:buChar char="•"/>
            </a:pPr>
            <a:r>
              <a:rPr lang="en-US" sz="2199">
                <a:solidFill>
                  <a:srgbClr val="4F6497"/>
                </a:solidFill>
                <a:latin typeface="Poppins"/>
                <a:ea typeface="Poppins"/>
                <a:cs typeface="Poppins"/>
                <a:sym typeface="Poppins"/>
              </a:rPr>
              <a:t>Simplifies configuration of networks, volumes, ports, and dependencies</a:t>
            </a:r>
          </a:p>
        </p:txBody>
      </p:sp>
      <p:sp>
        <p:nvSpPr>
          <p:cNvPr name="TextBox 10" id="10"/>
          <p:cNvSpPr txBox="true"/>
          <p:nvPr/>
        </p:nvSpPr>
        <p:spPr>
          <a:xfrm rot="0">
            <a:off x="1541438" y="7321558"/>
            <a:ext cx="7703983"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Essential Docker Container Commands:</a:t>
            </a:r>
          </a:p>
        </p:txBody>
      </p:sp>
      <p:sp>
        <p:nvSpPr>
          <p:cNvPr name="TextBox 11" id="11"/>
          <p:cNvSpPr txBox="true"/>
          <p:nvPr/>
        </p:nvSpPr>
        <p:spPr>
          <a:xfrm rot="0">
            <a:off x="1541438" y="7891597"/>
            <a:ext cx="11026150" cy="117284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Poppins"/>
                <a:ea typeface="Poppins"/>
                <a:cs typeface="Poppins"/>
                <a:sym typeface="Poppins"/>
              </a:rPr>
              <a:t>To start all the services: </a:t>
            </a:r>
            <a:r>
              <a:rPr lang="en-US" sz="2199">
                <a:solidFill>
                  <a:srgbClr val="276996"/>
                </a:solidFill>
                <a:latin typeface="Poppins"/>
                <a:ea typeface="Poppins"/>
                <a:cs typeface="Poppins"/>
                <a:sym typeface="Poppins"/>
              </a:rPr>
              <a:t>docker-compose up</a:t>
            </a:r>
          </a:p>
          <a:p>
            <a:pPr algn="l" marL="474979" indent="-237490" lvl="1">
              <a:lnSpc>
                <a:spcPts val="3079"/>
              </a:lnSpc>
              <a:buFont typeface="Arial"/>
              <a:buChar char="•"/>
            </a:pPr>
            <a:r>
              <a:rPr lang="en-US" sz="2199">
                <a:solidFill>
                  <a:srgbClr val="000000"/>
                </a:solidFill>
                <a:latin typeface="Poppins"/>
                <a:ea typeface="Poppins"/>
                <a:cs typeface="Poppins"/>
                <a:sym typeface="Poppins"/>
              </a:rPr>
              <a:t>To stop services and clean up : </a:t>
            </a:r>
            <a:r>
              <a:rPr lang="en-US" sz="2199">
                <a:solidFill>
                  <a:srgbClr val="276996"/>
                </a:solidFill>
                <a:latin typeface="Poppins"/>
                <a:ea typeface="Poppins"/>
                <a:cs typeface="Poppins"/>
                <a:sym typeface="Poppins"/>
              </a:rPr>
              <a:t>docker-compose down </a:t>
            </a:r>
          </a:p>
          <a:p>
            <a:pPr algn="l" marL="474979" indent="-237490" lvl="1">
              <a:lnSpc>
                <a:spcPts val="3079"/>
              </a:lnSpc>
              <a:buFont typeface="Arial"/>
              <a:buChar char="•"/>
            </a:pPr>
            <a:r>
              <a:rPr lang="en-US" sz="2199">
                <a:solidFill>
                  <a:srgbClr val="000000"/>
                </a:solidFill>
                <a:latin typeface="Poppins"/>
                <a:ea typeface="Poppins"/>
                <a:cs typeface="Poppins"/>
                <a:sym typeface="Poppins"/>
              </a:rPr>
              <a:t>List running services: </a:t>
            </a:r>
            <a:r>
              <a:rPr lang="en-US" sz="2199">
                <a:solidFill>
                  <a:srgbClr val="276996"/>
                </a:solidFill>
                <a:latin typeface="Poppins"/>
                <a:ea typeface="Poppins"/>
                <a:cs typeface="Poppins"/>
                <a:sym typeface="Poppins"/>
              </a:rPr>
              <a:t>docker-compose ps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310818" y="1947746"/>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REFERENCES</a:t>
            </a:r>
          </a:p>
        </p:txBody>
      </p:sp>
      <p:sp>
        <p:nvSpPr>
          <p:cNvPr name="TextBox 4" id="4"/>
          <p:cNvSpPr txBox="true"/>
          <p:nvPr/>
        </p:nvSpPr>
        <p:spPr>
          <a:xfrm rot="0">
            <a:off x="3994889" y="4392802"/>
            <a:ext cx="10973736" cy="701297"/>
          </a:xfrm>
          <a:prstGeom prst="rect">
            <a:avLst/>
          </a:prstGeom>
        </p:spPr>
        <p:txBody>
          <a:bodyPr anchor="t" rtlCol="false" tIns="0" lIns="0" bIns="0" rIns="0">
            <a:spAutoFit/>
          </a:bodyPr>
          <a:lstStyle/>
          <a:p>
            <a:pPr algn="ctr">
              <a:lnSpc>
                <a:spcPts val="5445"/>
              </a:lnSpc>
            </a:pPr>
            <a:r>
              <a:rPr lang="en-US" sz="3889" u="sng">
                <a:solidFill>
                  <a:srgbClr val="000000"/>
                </a:solidFill>
                <a:latin typeface="Poppins"/>
                <a:ea typeface="Poppins"/>
                <a:cs typeface="Poppins"/>
                <a:sym typeface="Poppins"/>
                <a:hlinkClick r:id="rId4" tooltip="https://docs.docker.com"/>
              </a:rPr>
              <a:t>https://docs.docker.com/</a:t>
            </a:r>
          </a:p>
        </p:txBody>
      </p:sp>
      <p:sp>
        <p:nvSpPr>
          <p:cNvPr name="TextBox 5" id="5"/>
          <p:cNvSpPr txBox="true"/>
          <p:nvPr/>
        </p:nvSpPr>
        <p:spPr>
          <a:xfrm rot="0">
            <a:off x="461289"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6" id="6"/>
          <p:cNvSpPr txBox="true"/>
          <p:nvPr/>
        </p:nvSpPr>
        <p:spPr>
          <a:xfrm rot="0">
            <a:off x="260004"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7" id="7"/>
          <p:cNvSpPr txBox="true"/>
          <p:nvPr/>
        </p:nvSpPr>
        <p:spPr>
          <a:xfrm rot="0">
            <a:off x="3994889" y="5340480"/>
            <a:ext cx="10973736" cy="701297"/>
          </a:xfrm>
          <a:prstGeom prst="rect">
            <a:avLst/>
          </a:prstGeom>
        </p:spPr>
        <p:txBody>
          <a:bodyPr anchor="t" rtlCol="false" tIns="0" lIns="0" bIns="0" rIns="0">
            <a:spAutoFit/>
          </a:bodyPr>
          <a:lstStyle/>
          <a:p>
            <a:pPr algn="ctr">
              <a:lnSpc>
                <a:spcPts val="5445"/>
              </a:lnSpc>
            </a:pPr>
            <a:r>
              <a:rPr lang="en-US" sz="3889" u="sng">
                <a:solidFill>
                  <a:srgbClr val="000000"/>
                </a:solidFill>
                <a:latin typeface="Poppins"/>
                <a:ea typeface="Poppins"/>
                <a:cs typeface="Poppins"/>
                <a:sym typeface="Poppins"/>
              </a:rPr>
              <a:t>https://www.geeksforgeeks.org/</a:t>
            </a:r>
          </a:p>
        </p:txBody>
      </p:sp>
      <p:sp>
        <p:nvSpPr>
          <p:cNvPr name="TextBox 8" id="8"/>
          <p:cNvSpPr txBox="true"/>
          <p:nvPr/>
        </p:nvSpPr>
        <p:spPr>
          <a:xfrm rot="0">
            <a:off x="4567527" y="6537379"/>
            <a:ext cx="9828461" cy="701294"/>
          </a:xfrm>
          <a:prstGeom prst="rect">
            <a:avLst/>
          </a:prstGeom>
        </p:spPr>
        <p:txBody>
          <a:bodyPr anchor="t" rtlCol="false" tIns="0" lIns="0" bIns="0" rIns="0">
            <a:spAutoFit/>
          </a:bodyPr>
          <a:lstStyle/>
          <a:p>
            <a:pPr algn="ctr">
              <a:lnSpc>
                <a:spcPts val="5446"/>
              </a:lnSpc>
            </a:pPr>
            <a:r>
              <a:rPr lang="en-US" sz="3890">
                <a:solidFill>
                  <a:srgbClr val="000000"/>
                </a:solidFill>
                <a:latin typeface="Poppins"/>
                <a:ea typeface="Poppins"/>
                <a:cs typeface="Poppins"/>
                <a:sym typeface="Poppins"/>
              </a:rPr>
              <a:t>Live session #4 slides @sprints platform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42546"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3017" y="2427284"/>
            <a:ext cx="5077990" cy="507799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6138572" y="1605667"/>
            <a:ext cx="2147544" cy="214754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9" id="9"/>
          <p:cNvSpPr txBox="true"/>
          <p:nvPr/>
        </p:nvSpPr>
        <p:spPr>
          <a:xfrm rot="0">
            <a:off x="5461951" y="4001903"/>
            <a:ext cx="9885398" cy="2653408"/>
          </a:xfrm>
          <a:prstGeom prst="rect">
            <a:avLst/>
          </a:prstGeom>
        </p:spPr>
        <p:txBody>
          <a:bodyPr anchor="t" rtlCol="false" tIns="0" lIns="0" bIns="0" rIns="0">
            <a:spAutoFit/>
          </a:bodyPr>
          <a:lstStyle/>
          <a:p>
            <a:pPr algn="ctr">
              <a:lnSpc>
                <a:spcPts val="21749"/>
              </a:lnSpc>
              <a:spcBef>
                <a:spcPct val="0"/>
              </a:spcBef>
            </a:pPr>
            <a:r>
              <a:rPr lang="en-US" sz="15535">
                <a:solidFill>
                  <a:srgbClr val="3428BA"/>
                </a:solidFill>
                <a:latin typeface="Anton"/>
                <a:ea typeface="Anton"/>
                <a:cs typeface="Anton"/>
                <a:sym typeface="Anton"/>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412539" y="4791762"/>
            <a:ext cx="5021598" cy="5263745"/>
          </a:xfrm>
          <a:custGeom>
            <a:avLst/>
            <a:gdLst/>
            <a:ahLst/>
            <a:cxnLst/>
            <a:rect r="r" b="b" t="t" l="l"/>
            <a:pathLst>
              <a:path h="5263745" w="5021598">
                <a:moveTo>
                  <a:pt x="0" y="0"/>
                </a:moveTo>
                <a:lnTo>
                  <a:pt x="5021599" y="0"/>
                </a:lnTo>
                <a:lnTo>
                  <a:pt x="5021599" y="5263745"/>
                </a:lnTo>
                <a:lnTo>
                  <a:pt x="0" y="5263745"/>
                </a:lnTo>
                <a:lnTo>
                  <a:pt x="0" y="0"/>
                </a:lnTo>
                <a:close/>
              </a:path>
            </a:pathLst>
          </a:custGeom>
          <a:blipFill>
            <a:blip r:embed="rId2"/>
            <a:stretch>
              <a:fillRect l="-2995" t="-3686" r="-108817" b="-1389"/>
            </a:stretch>
          </a:blipFill>
        </p:spPr>
      </p:sp>
      <p:sp>
        <p:nvSpPr>
          <p:cNvPr name="Freeform 3" id="3"/>
          <p:cNvSpPr/>
          <p:nvPr/>
        </p:nvSpPr>
        <p:spPr>
          <a:xfrm flipH="false" flipV="false" rot="0">
            <a:off x="11696079" y="4791762"/>
            <a:ext cx="4897199" cy="5263745"/>
          </a:xfrm>
          <a:custGeom>
            <a:avLst/>
            <a:gdLst/>
            <a:ahLst/>
            <a:cxnLst/>
            <a:rect r="r" b="b" t="t" l="l"/>
            <a:pathLst>
              <a:path h="5263745" w="4897199">
                <a:moveTo>
                  <a:pt x="0" y="0"/>
                </a:moveTo>
                <a:lnTo>
                  <a:pt x="4897198" y="0"/>
                </a:lnTo>
                <a:lnTo>
                  <a:pt x="4897198" y="5263745"/>
                </a:lnTo>
                <a:lnTo>
                  <a:pt x="0" y="5263745"/>
                </a:lnTo>
                <a:lnTo>
                  <a:pt x="0" y="0"/>
                </a:lnTo>
                <a:close/>
              </a:path>
            </a:pathLst>
          </a:custGeom>
          <a:blipFill>
            <a:blip r:embed="rId2"/>
            <a:stretch>
              <a:fillRect l="-112173" t="-2835" r="-2612" b="-1075"/>
            </a:stretch>
          </a:blipFill>
        </p:spPr>
      </p:sp>
      <p:sp>
        <p:nvSpPr>
          <p:cNvPr name="TextBox 4" id="4"/>
          <p:cNvSpPr txBox="true"/>
          <p:nvPr/>
        </p:nvSpPr>
        <p:spPr>
          <a:xfrm rot="0">
            <a:off x="2122344" y="1298077"/>
            <a:ext cx="3460619" cy="812236"/>
          </a:xfrm>
          <a:prstGeom prst="rect">
            <a:avLst/>
          </a:prstGeom>
        </p:spPr>
        <p:txBody>
          <a:bodyPr anchor="t" rtlCol="false" tIns="0" lIns="0" bIns="0" rIns="0">
            <a:spAutoFit/>
          </a:bodyPr>
          <a:lstStyle/>
          <a:p>
            <a:pPr algn="ctr">
              <a:lnSpc>
                <a:spcPts val="6681"/>
              </a:lnSpc>
              <a:spcBef>
                <a:spcPct val="0"/>
              </a:spcBef>
            </a:pPr>
            <a:r>
              <a:rPr lang="en-US" sz="4772">
                <a:solidFill>
                  <a:srgbClr val="3428BA"/>
                </a:solidFill>
                <a:latin typeface="Anton"/>
                <a:ea typeface="Anton"/>
                <a:cs typeface="Anton"/>
                <a:sym typeface="Anton"/>
              </a:rPr>
              <a:t>VIRTUALIZATION</a:t>
            </a:r>
          </a:p>
        </p:txBody>
      </p:sp>
      <p:sp>
        <p:nvSpPr>
          <p:cNvPr name="TextBox 5" id="5"/>
          <p:cNvSpPr txBox="true"/>
          <p:nvPr/>
        </p:nvSpPr>
        <p:spPr>
          <a:xfrm rot="0">
            <a:off x="485273"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6" id="6"/>
          <p:cNvSpPr txBox="true"/>
          <p:nvPr/>
        </p:nvSpPr>
        <p:spPr>
          <a:xfrm rot="0">
            <a:off x="283988"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7" id="7"/>
          <p:cNvSpPr txBox="true"/>
          <p:nvPr/>
        </p:nvSpPr>
        <p:spPr>
          <a:xfrm rot="0">
            <a:off x="8102757" y="1791190"/>
            <a:ext cx="1602352" cy="415994"/>
          </a:xfrm>
          <a:prstGeom prst="rect">
            <a:avLst/>
          </a:prstGeom>
        </p:spPr>
        <p:txBody>
          <a:bodyPr anchor="t" rtlCol="false" tIns="0" lIns="0" bIns="0" rIns="0">
            <a:spAutoFit/>
          </a:bodyPr>
          <a:lstStyle/>
          <a:p>
            <a:pPr algn="ctr">
              <a:lnSpc>
                <a:spcPts val="3321"/>
              </a:lnSpc>
              <a:spcBef>
                <a:spcPct val="0"/>
              </a:spcBef>
            </a:pPr>
            <a:r>
              <a:rPr lang="en-US" sz="2372">
                <a:solidFill>
                  <a:srgbClr val="FFFFFF"/>
                </a:solidFill>
                <a:latin typeface="Anton"/>
                <a:ea typeface="Anton"/>
                <a:cs typeface="Anton"/>
                <a:sym typeface="Anton"/>
              </a:rPr>
              <a:t>VS</a:t>
            </a:r>
          </a:p>
        </p:txBody>
      </p:sp>
      <p:sp>
        <p:nvSpPr>
          <p:cNvPr name="TextBox 8" id="8"/>
          <p:cNvSpPr txBox="true"/>
          <p:nvPr/>
        </p:nvSpPr>
        <p:spPr>
          <a:xfrm rot="0">
            <a:off x="11696079" y="1298020"/>
            <a:ext cx="4233338" cy="812292"/>
          </a:xfrm>
          <a:prstGeom prst="rect">
            <a:avLst/>
          </a:prstGeom>
        </p:spPr>
        <p:txBody>
          <a:bodyPr anchor="t" rtlCol="false" tIns="0" lIns="0" bIns="0" rIns="0">
            <a:spAutoFit/>
          </a:bodyPr>
          <a:lstStyle/>
          <a:p>
            <a:pPr algn="ctr">
              <a:lnSpc>
                <a:spcPts val="6677"/>
              </a:lnSpc>
              <a:spcBef>
                <a:spcPct val="0"/>
              </a:spcBef>
            </a:pPr>
            <a:r>
              <a:rPr lang="en-US" sz="4769">
                <a:solidFill>
                  <a:srgbClr val="3428BA"/>
                </a:solidFill>
                <a:latin typeface="Anton"/>
                <a:ea typeface="Anton"/>
                <a:cs typeface="Anton"/>
                <a:sym typeface="Anton"/>
              </a:rPr>
              <a:t>CONTAINERIZATOIN</a:t>
            </a:r>
          </a:p>
        </p:txBody>
      </p:sp>
      <p:sp>
        <p:nvSpPr>
          <p:cNvPr name="TextBox 9" id="9"/>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
        <p:nvSpPr>
          <p:cNvPr name="TextBox 10" id="10"/>
          <p:cNvSpPr txBox="true"/>
          <p:nvPr/>
        </p:nvSpPr>
        <p:spPr>
          <a:xfrm rot="0">
            <a:off x="965712" y="2445437"/>
            <a:ext cx="7137045" cy="2203449"/>
          </a:xfrm>
          <a:prstGeom prst="rect">
            <a:avLst/>
          </a:prstGeom>
        </p:spPr>
        <p:txBody>
          <a:bodyPr anchor="t" rtlCol="false" tIns="0" lIns="0" bIns="0" rIns="0">
            <a:spAutoFit/>
          </a:bodyPr>
          <a:lstStyle/>
          <a:p>
            <a:pPr algn="just" marL="539754" indent="-269877" lvl="1">
              <a:lnSpc>
                <a:spcPts val="3500"/>
              </a:lnSpc>
              <a:buFont typeface="Arial"/>
              <a:buChar char="•"/>
            </a:pPr>
            <a:r>
              <a:rPr lang="en-US" sz="2500">
                <a:solidFill>
                  <a:srgbClr val="000000"/>
                </a:solidFill>
                <a:latin typeface="Poppins"/>
                <a:ea typeface="Poppins"/>
                <a:cs typeface="Poppins"/>
                <a:sym typeface="Poppins"/>
              </a:rPr>
              <a:t>Use hypervisors (VMware, VirtualBox)</a:t>
            </a:r>
          </a:p>
          <a:p>
            <a:pPr algn="just" marL="539754" indent="-269877" lvl="1">
              <a:lnSpc>
                <a:spcPts val="3500"/>
              </a:lnSpc>
              <a:buFont typeface="Arial"/>
              <a:buChar char="•"/>
            </a:pPr>
            <a:r>
              <a:rPr lang="en-US" sz="2500">
                <a:solidFill>
                  <a:srgbClr val="000000"/>
                </a:solidFill>
                <a:latin typeface="Poppins"/>
                <a:ea typeface="Poppins"/>
                <a:cs typeface="Poppins"/>
                <a:sym typeface="Poppins"/>
              </a:rPr>
              <a:t>Heavyweight</a:t>
            </a:r>
          </a:p>
          <a:p>
            <a:pPr algn="just" marL="539754" indent="-269877" lvl="1">
              <a:lnSpc>
                <a:spcPts val="3500"/>
              </a:lnSpc>
              <a:buFont typeface="Arial"/>
              <a:buChar char="•"/>
            </a:pPr>
            <a:r>
              <a:rPr lang="en-US" sz="2500">
                <a:solidFill>
                  <a:srgbClr val="000000"/>
                </a:solidFill>
                <a:latin typeface="Poppins"/>
                <a:ea typeface="Poppins"/>
                <a:cs typeface="Poppins"/>
                <a:sym typeface="Poppins"/>
              </a:rPr>
              <a:t>Slower performance</a:t>
            </a:r>
          </a:p>
          <a:p>
            <a:pPr algn="just" marL="539754" indent="-269877" lvl="1">
              <a:lnSpc>
                <a:spcPts val="3500"/>
              </a:lnSpc>
              <a:buFont typeface="Arial"/>
              <a:buChar char="•"/>
            </a:pPr>
            <a:r>
              <a:rPr lang="en-US" sz="2500">
                <a:solidFill>
                  <a:srgbClr val="000000"/>
                </a:solidFill>
                <a:latin typeface="Poppins"/>
                <a:ea typeface="Poppins"/>
                <a:cs typeface="Poppins"/>
                <a:sym typeface="Poppins"/>
              </a:rPr>
              <a:t>Reserve dedicated system resources when running</a:t>
            </a:r>
          </a:p>
        </p:txBody>
      </p:sp>
      <p:sp>
        <p:nvSpPr>
          <p:cNvPr name="TextBox 11" id="11"/>
          <p:cNvSpPr txBox="true"/>
          <p:nvPr/>
        </p:nvSpPr>
        <p:spPr>
          <a:xfrm rot="0">
            <a:off x="10707058" y="2445437"/>
            <a:ext cx="7137045" cy="1765299"/>
          </a:xfrm>
          <a:prstGeom prst="rect">
            <a:avLst/>
          </a:prstGeom>
        </p:spPr>
        <p:txBody>
          <a:bodyPr anchor="t" rtlCol="false" tIns="0" lIns="0" bIns="0" rIns="0">
            <a:spAutoFit/>
          </a:bodyPr>
          <a:lstStyle/>
          <a:p>
            <a:pPr algn="just" marL="539754" indent="-269877" lvl="1">
              <a:lnSpc>
                <a:spcPts val="3500"/>
              </a:lnSpc>
              <a:buFont typeface="Arial"/>
              <a:buChar char="•"/>
            </a:pPr>
            <a:r>
              <a:rPr lang="en-US" sz="2500">
                <a:solidFill>
                  <a:srgbClr val="000000"/>
                </a:solidFill>
                <a:latin typeface="Poppins"/>
                <a:ea typeface="Poppins"/>
                <a:cs typeface="Poppins"/>
                <a:sym typeface="Poppins"/>
              </a:rPr>
              <a:t>Use container engine (Docker,..)</a:t>
            </a:r>
          </a:p>
          <a:p>
            <a:pPr algn="just" marL="539754" indent="-269877" lvl="1">
              <a:lnSpc>
                <a:spcPts val="3500"/>
              </a:lnSpc>
              <a:buFont typeface="Arial"/>
              <a:buChar char="•"/>
            </a:pPr>
            <a:r>
              <a:rPr lang="en-US" sz="2500">
                <a:solidFill>
                  <a:srgbClr val="000000"/>
                </a:solidFill>
                <a:latin typeface="Poppins"/>
                <a:ea typeface="Poppins"/>
                <a:cs typeface="Poppins"/>
                <a:sym typeface="Poppins"/>
              </a:rPr>
              <a:t>Lightweight</a:t>
            </a:r>
          </a:p>
          <a:p>
            <a:pPr algn="just" marL="539754" indent="-269877" lvl="1">
              <a:lnSpc>
                <a:spcPts val="3500"/>
              </a:lnSpc>
              <a:buFont typeface="Arial"/>
              <a:buChar char="•"/>
            </a:pPr>
            <a:r>
              <a:rPr lang="en-US" sz="2500">
                <a:solidFill>
                  <a:srgbClr val="000000"/>
                </a:solidFill>
                <a:latin typeface="Poppins"/>
                <a:ea typeface="Poppins"/>
                <a:cs typeface="Poppins"/>
                <a:sym typeface="Poppins"/>
              </a:rPr>
              <a:t>Near-Native performance</a:t>
            </a:r>
          </a:p>
          <a:p>
            <a:pPr algn="just" marL="539754" indent="-269877" lvl="1">
              <a:lnSpc>
                <a:spcPts val="3500"/>
              </a:lnSpc>
              <a:buFont typeface="Arial"/>
              <a:buChar char="•"/>
            </a:pPr>
            <a:r>
              <a:rPr lang="en-US" sz="2500">
                <a:solidFill>
                  <a:srgbClr val="000000"/>
                </a:solidFill>
                <a:latin typeface="Poppins"/>
                <a:ea typeface="Poppins"/>
                <a:cs typeface="Poppins"/>
                <a:sym typeface="Poppins"/>
              </a:rPr>
              <a:t>Share system resources dynamically</a:t>
            </a:r>
          </a:p>
        </p:txBody>
      </p:sp>
    </p:spTree>
  </p:cSld>
  <p:clrMapOvr>
    <a:masterClrMapping/>
  </p:clrMapOvr>
</p:sld>
</file>

<file path=ppt/slides/slide3.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412239" y="1229906"/>
            <a:ext cx="9666363" cy="745706"/>
          </a:xfrm>
          <a:prstGeom prst="rect">
            <a:avLst/>
          </a:prstGeom>
        </p:spPr>
        <p:txBody>
          <a:bodyPr anchor="t" rtlCol="false" tIns="0" lIns="0" bIns="0" rIns="0">
            <a:spAutoFit/>
          </a:bodyPr>
          <a:lstStyle/>
          <a:p>
            <a:pPr algn="ctr">
              <a:lnSpc>
                <a:spcPts val="6148"/>
              </a:lnSpc>
              <a:spcBef>
                <a:spcPct val="0"/>
              </a:spcBef>
            </a:pPr>
            <a:r>
              <a:rPr lang="en-US" sz="4391">
                <a:solidFill>
                  <a:srgbClr val="3428BA"/>
                </a:solidFill>
                <a:latin typeface="Anton"/>
                <a:ea typeface="Anton"/>
                <a:cs typeface="Anton"/>
                <a:sym typeface="Anton"/>
              </a:rPr>
              <a:t>LINUX NAMESPACES &amp; CGROUPS V2 – OVERVIEW</a:t>
            </a:r>
          </a:p>
        </p:txBody>
      </p:sp>
      <p:sp>
        <p:nvSpPr>
          <p:cNvPr name="TextBox 3" id="3"/>
          <p:cNvSpPr txBox="true"/>
          <p:nvPr/>
        </p:nvSpPr>
        <p:spPr>
          <a:xfrm rot="0">
            <a:off x="461289"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4" id="4"/>
          <p:cNvSpPr txBox="true"/>
          <p:nvPr/>
        </p:nvSpPr>
        <p:spPr>
          <a:xfrm rot="0">
            <a:off x="260004"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5" id="5"/>
          <p:cNvSpPr txBox="true"/>
          <p:nvPr/>
        </p:nvSpPr>
        <p:spPr>
          <a:xfrm rot="0">
            <a:off x="1075480" y="2340555"/>
            <a:ext cx="16683836" cy="1172844"/>
          </a:xfrm>
          <a:prstGeom prst="rect">
            <a:avLst/>
          </a:prstGeom>
        </p:spPr>
        <p:txBody>
          <a:bodyPr anchor="t" rtlCol="false" tIns="0" lIns="0" bIns="0" rIns="0">
            <a:spAutoFit/>
          </a:bodyPr>
          <a:lstStyle/>
          <a:p>
            <a:pPr algn="ctr">
              <a:lnSpc>
                <a:spcPts val="3080"/>
              </a:lnSpc>
            </a:pPr>
            <a:r>
              <a:rPr lang="en-US" sz="2200">
                <a:solidFill>
                  <a:srgbClr val="4F6497"/>
                </a:solidFill>
                <a:latin typeface="Poppins"/>
                <a:ea typeface="Poppins"/>
                <a:cs typeface="Poppins"/>
                <a:sym typeface="Poppins"/>
              </a:rPr>
              <a:t>Linux namespaces and control groups (cgroups) are the core technologies behind container isolation and resource control. Together, they enable containers to behave like independent systems while sharing the same host kernel.</a:t>
            </a:r>
          </a:p>
          <a:p>
            <a:pPr algn="ctr">
              <a:lnSpc>
                <a:spcPts val="3080"/>
              </a:lnSpc>
            </a:pPr>
          </a:p>
        </p:txBody>
      </p:sp>
      <p:sp>
        <p:nvSpPr>
          <p:cNvPr name="TextBox 6" id="6"/>
          <p:cNvSpPr txBox="true"/>
          <p:nvPr/>
        </p:nvSpPr>
        <p:spPr>
          <a:xfrm rot="0">
            <a:off x="1440017" y="3729077"/>
            <a:ext cx="3755534"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Linux namespaces:</a:t>
            </a:r>
          </a:p>
        </p:txBody>
      </p:sp>
      <p:sp>
        <p:nvSpPr>
          <p:cNvPr name="TextBox 7" id="7"/>
          <p:cNvSpPr txBox="true"/>
          <p:nvPr/>
        </p:nvSpPr>
        <p:spPr>
          <a:xfrm rot="0">
            <a:off x="5017325" y="3589599"/>
            <a:ext cx="12931378" cy="1009015"/>
          </a:xfrm>
          <a:prstGeom prst="rect">
            <a:avLst/>
          </a:prstGeom>
        </p:spPr>
        <p:txBody>
          <a:bodyPr anchor="t" rtlCol="false" tIns="0" lIns="0" bIns="0" rIns="0">
            <a:spAutoFit/>
          </a:bodyPr>
          <a:lstStyle/>
          <a:p>
            <a:pPr algn="l">
              <a:lnSpc>
                <a:spcPts val="2660"/>
              </a:lnSpc>
            </a:pPr>
            <a:r>
              <a:rPr lang="en-US" sz="1900">
                <a:solidFill>
                  <a:srgbClr val="4F6497"/>
                </a:solidFill>
                <a:latin typeface="Poppins"/>
                <a:ea typeface="Poppins"/>
                <a:cs typeface="Poppins"/>
                <a:sym typeface="Poppins"/>
              </a:rPr>
              <a:t>Namespaces isolate system resources for individual processes, so each container sees its own "mini" version of the operating system. Namespaces make containers feel like separate operating systems, even though they're sharing the same kernel.</a:t>
            </a:r>
          </a:p>
        </p:txBody>
      </p:sp>
      <p:sp>
        <p:nvSpPr>
          <p:cNvPr name="TextBox 8" id="8"/>
          <p:cNvSpPr txBox="true"/>
          <p:nvPr/>
        </p:nvSpPr>
        <p:spPr>
          <a:xfrm rot="0">
            <a:off x="1440017" y="4581469"/>
            <a:ext cx="5186457"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The six major namespaces:</a:t>
            </a:r>
          </a:p>
        </p:txBody>
      </p:sp>
      <p:sp>
        <p:nvSpPr>
          <p:cNvPr name="TextBox 9" id="9"/>
          <p:cNvSpPr txBox="true"/>
          <p:nvPr/>
        </p:nvSpPr>
        <p:spPr>
          <a:xfrm rot="0">
            <a:off x="1440017" y="5086350"/>
            <a:ext cx="16319299" cy="2899410"/>
          </a:xfrm>
          <a:prstGeom prst="rect">
            <a:avLst/>
          </a:prstGeom>
        </p:spPr>
        <p:txBody>
          <a:bodyPr anchor="t" rtlCol="false" tIns="0" lIns="0" bIns="0" rIns="0">
            <a:spAutoFit/>
          </a:bodyPr>
          <a:lstStyle/>
          <a:p>
            <a:pPr algn="l" marL="453390" indent="-226695" lvl="1">
              <a:lnSpc>
                <a:spcPts val="2940"/>
              </a:lnSpc>
              <a:buAutoNum type="arabicPeriod" startAt="1"/>
            </a:pPr>
            <a:r>
              <a:rPr lang="en-US" sz="2100">
                <a:solidFill>
                  <a:srgbClr val="4F6497"/>
                </a:solidFill>
                <a:latin typeface="Poppins"/>
                <a:ea typeface="Poppins"/>
                <a:cs typeface="Poppins"/>
                <a:sym typeface="Poppins"/>
              </a:rPr>
              <a:t>PID (Process ID): Isolates process IDs so that a process in one container sees only its own PID space, starting from 1.</a:t>
            </a:r>
          </a:p>
          <a:p>
            <a:pPr algn="l" marL="453390" indent="-226695" lvl="1">
              <a:lnSpc>
                <a:spcPts val="2940"/>
              </a:lnSpc>
              <a:buAutoNum type="arabicPeriod" startAt="1"/>
            </a:pPr>
            <a:r>
              <a:rPr lang="en-US" sz="2100">
                <a:solidFill>
                  <a:srgbClr val="4F6497"/>
                </a:solidFill>
                <a:latin typeface="Poppins"/>
                <a:ea typeface="Poppins"/>
                <a:cs typeface="Poppins"/>
                <a:sym typeface="Poppins"/>
              </a:rPr>
              <a:t>NET (Network): Provides each container with its virtual network stack, including an IP address, routing table, and ports.</a:t>
            </a:r>
          </a:p>
          <a:p>
            <a:pPr algn="l" marL="453390" indent="-226695" lvl="1">
              <a:lnSpc>
                <a:spcPts val="2940"/>
              </a:lnSpc>
              <a:buAutoNum type="arabicPeriod" startAt="1"/>
            </a:pPr>
            <a:r>
              <a:rPr lang="en-US" sz="2100">
                <a:solidFill>
                  <a:srgbClr val="4F6497"/>
                </a:solidFill>
                <a:latin typeface="Poppins"/>
                <a:ea typeface="Poppins"/>
                <a:cs typeface="Poppins"/>
                <a:sym typeface="Poppins"/>
              </a:rPr>
              <a:t>IPC (Interprocess Communication): Isolates communication methods, such as message queues and semaphores, so that processes can't interfere with each other.</a:t>
            </a:r>
          </a:p>
          <a:p>
            <a:pPr algn="l" marL="367032" indent="-183516" lvl="1">
              <a:lnSpc>
                <a:spcPts val="2380"/>
              </a:lnSpc>
              <a:buAutoNum type="arabicPeriod" startAt="1"/>
            </a:pPr>
            <a:r>
              <a:rPr lang="en-US" sz="1700">
                <a:solidFill>
                  <a:srgbClr val="4F6497"/>
                </a:solidFill>
                <a:latin typeface="Poppins"/>
                <a:ea typeface="Poppins"/>
                <a:cs typeface="Poppins"/>
                <a:sym typeface="Poppins"/>
              </a:rPr>
              <a:t>UTS (UNIX Timesharing System): Let containers set their own hostname and domain name independently of the host.</a:t>
            </a:r>
          </a:p>
          <a:p>
            <a:pPr algn="l" marL="453390" indent="-226695" lvl="1">
              <a:lnSpc>
                <a:spcPts val="2940"/>
              </a:lnSpc>
              <a:buAutoNum type="arabicPeriod" startAt="1"/>
            </a:pPr>
            <a:r>
              <a:rPr lang="en-US" sz="2100">
                <a:solidFill>
                  <a:srgbClr val="4F6497"/>
                </a:solidFill>
                <a:latin typeface="Poppins"/>
                <a:ea typeface="Poppins"/>
                <a:cs typeface="Poppins"/>
                <a:sym typeface="Poppins"/>
              </a:rPr>
              <a:t>MNT (Mount): Isolates file system mount points, giving each container a unique view of the file system.</a:t>
            </a:r>
          </a:p>
          <a:p>
            <a:pPr algn="l" marL="453390" indent="-226695" lvl="1">
              <a:lnSpc>
                <a:spcPts val="2940"/>
              </a:lnSpc>
              <a:buAutoNum type="arabicPeriod" startAt="1"/>
            </a:pPr>
            <a:r>
              <a:rPr lang="en-US" sz="2100">
                <a:solidFill>
                  <a:srgbClr val="4F6497"/>
                </a:solidFill>
                <a:latin typeface="Poppins"/>
                <a:ea typeface="Poppins"/>
                <a:cs typeface="Poppins"/>
                <a:sym typeface="Poppins"/>
              </a:rPr>
              <a:t>USER: Maps user and group IDs inside the container to different values on the host, enabling unprivileged containers to run safely.</a:t>
            </a:r>
          </a:p>
        </p:txBody>
      </p:sp>
      <p:sp>
        <p:nvSpPr>
          <p:cNvPr name="TextBox 10" id="10"/>
          <p:cNvSpPr txBox="true"/>
          <p:nvPr/>
        </p:nvSpPr>
        <p:spPr>
          <a:xfrm rot="0">
            <a:off x="1541438" y="8195310"/>
            <a:ext cx="3755534"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cgroups v2:</a:t>
            </a:r>
          </a:p>
        </p:txBody>
      </p:sp>
      <p:sp>
        <p:nvSpPr>
          <p:cNvPr name="TextBox 11" id="11"/>
          <p:cNvSpPr txBox="true"/>
          <p:nvPr/>
        </p:nvSpPr>
        <p:spPr>
          <a:xfrm rot="0">
            <a:off x="3735430" y="8137017"/>
            <a:ext cx="12931378" cy="1263015"/>
          </a:xfrm>
          <a:prstGeom prst="rect">
            <a:avLst/>
          </a:prstGeom>
        </p:spPr>
        <p:txBody>
          <a:bodyPr anchor="t" rtlCol="false" tIns="0" lIns="0" bIns="0" rIns="0">
            <a:spAutoFit/>
          </a:bodyPr>
          <a:lstStyle/>
          <a:p>
            <a:pPr algn="l">
              <a:lnSpc>
                <a:spcPts val="3359"/>
              </a:lnSpc>
            </a:pPr>
            <a:r>
              <a:rPr lang="en-US" sz="2399">
                <a:solidFill>
                  <a:srgbClr val="4F6497"/>
                </a:solidFill>
                <a:latin typeface="Poppins"/>
                <a:ea typeface="Poppins"/>
                <a:cs typeface="Poppins"/>
                <a:sym typeface="Poppins"/>
              </a:rPr>
              <a:t>In cgroups v2, all resources are managed through a unified hierarchy, improving performance and simplifying configuration. It ensures that containers can't starve the system or each other by setting quotas, limits, and priorities.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66530"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88004" y="1079588"/>
            <a:ext cx="9666363" cy="1566773"/>
          </a:xfrm>
          <a:prstGeom prst="rect">
            <a:avLst/>
          </a:prstGeom>
        </p:spPr>
        <p:txBody>
          <a:bodyPr anchor="t" rtlCol="false" tIns="0" lIns="0" bIns="0" rIns="0">
            <a:spAutoFit/>
          </a:bodyPr>
          <a:lstStyle/>
          <a:p>
            <a:pPr algn="ctr">
              <a:lnSpc>
                <a:spcPts val="12867"/>
              </a:lnSpc>
              <a:spcBef>
                <a:spcPct val="0"/>
              </a:spcBef>
            </a:pPr>
            <a:r>
              <a:rPr lang="en-US" sz="9191">
                <a:solidFill>
                  <a:srgbClr val="3428BA"/>
                </a:solidFill>
                <a:latin typeface="Anton"/>
                <a:ea typeface="Anton"/>
                <a:cs typeface="Anton"/>
                <a:sym typeface="Anton"/>
              </a:rPr>
              <a:t>DOCKER 🐋</a:t>
            </a:r>
          </a:p>
        </p:txBody>
      </p:sp>
      <p:sp>
        <p:nvSpPr>
          <p:cNvPr name="TextBox 4" id="4"/>
          <p:cNvSpPr txBox="true"/>
          <p:nvPr/>
        </p:nvSpPr>
        <p:spPr>
          <a:xfrm rot="0">
            <a:off x="461289"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5" id="5"/>
          <p:cNvSpPr txBox="true"/>
          <p:nvPr/>
        </p:nvSpPr>
        <p:spPr>
          <a:xfrm rot="0">
            <a:off x="260004"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6" id="6"/>
          <p:cNvSpPr txBox="true"/>
          <p:nvPr/>
        </p:nvSpPr>
        <p:spPr>
          <a:xfrm rot="0">
            <a:off x="1250765" y="2684461"/>
            <a:ext cx="3362623" cy="618490"/>
          </a:xfrm>
          <a:prstGeom prst="rect">
            <a:avLst/>
          </a:prstGeom>
        </p:spPr>
        <p:txBody>
          <a:bodyPr anchor="t" rtlCol="false" tIns="0" lIns="0" bIns="0" rIns="0">
            <a:spAutoFit/>
          </a:bodyPr>
          <a:lstStyle/>
          <a:p>
            <a:pPr algn="ctr">
              <a:lnSpc>
                <a:spcPts val="4759"/>
              </a:lnSpc>
            </a:pPr>
            <a:r>
              <a:rPr lang="en-US" sz="3399">
                <a:solidFill>
                  <a:srgbClr val="000000"/>
                </a:solidFill>
                <a:latin typeface="Poppins"/>
                <a:ea typeface="Poppins"/>
                <a:cs typeface="Poppins"/>
                <a:sym typeface="Poppins"/>
              </a:rPr>
              <a:t>what is Docker?</a:t>
            </a:r>
          </a:p>
        </p:txBody>
      </p:sp>
      <p:sp>
        <p:nvSpPr>
          <p:cNvPr name="TextBox 7" id="7"/>
          <p:cNvSpPr txBox="true"/>
          <p:nvPr/>
        </p:nvSpPr>
        <p:spPr>
          <a:xfrm rot="0">
            <a:off x="1028700" y="3388676"/>
            <a:ext cx="15577778" cy="34531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4F6497"/>
                </a:solidFill>
                <a:latin typeface="Canva Sans"/>
                <a:ea typeface="Canva Sans"/>
                <a:cs typeface="Canva Sans"/>
                <a:sym typeface="Canva Sans"/>
              </a:rPr>
              <a:t>Docker is</a:t>
            </a:r>
            <a:r>
              <a:rPr lang="en-US" sz="2800">
                <a:solidFill>
                  <a:srgbClr val="4F6497"/>
                </a:solidFill>
                <a:latin typeface="Canva Sans"/>
                <a:ea typeface="Canva Sans"/>
                <a:cs typeface="Canva Sans"/>
                <a:sym typeface="Canva Sans"/>
              </a:rPr>
              <a:t> an open platform for developing, shipping, and running applications</a:t>
            </a:r>
          </a:p>
          <a:p>
            <a:pPr algn="l" marL="604523" indent="-302261" lvl="1">
              <a:lnSpc>
                <a:spcPts val="3920"/>
              </a:lnSpc>
              <a:buFont typeface="Arial"/>
              <a:buChar char="•"/>
            </a:pPr>
            <a:r>
              <a:rPr lang="en-US" sz="2800">
                <a:solidFill>
                  <a:srgbClr val="4F6497"/>
                </a:solidFill>
                <a:latin typeface="Canva Sans"/>
                <a:ea typeface="Canva Sans"/>
                <a:cs typeface="Canva Sans"/>
                <a:sym typeface="Canva Sans"/>
              </a:rPr>
              <a:t>Docker enables you to separate your applications from your infrastructure so you can deliver software quickly. </a:t>
            </a:r>
          </a:p>
          <a:p>
            <a:pPr algn="l" marL="604523" indent="-302261" lvl="1">
              <a:lnSpc>
                <a:spcPts val="3920"/>
              </a:lnSpc>
              <a:buFont typeface="Arial"/>
              <a:buChar char="•"/>
            </a:pPr>
            <a:r>
              <a:rPr lang="en-US" sz="2800">
                <a:solidFill>
                  <a:srgbClr val="4F6497"/>
                </a:solidFill>
                <a:latin typeface="Canva Sans"/>
                <a:ea typeface="Canva Sans"/>
                <a:cs typeface="Canva Sans"/>
                <a:sym typeface="Canva Sans"/>
              </a:rPr>
              <a:t>With Docker, you can manage your infrastructure in the same ways you manage your applications. By taking advantage of Docker's methodologies for shipping, testing, and deploying code, you can significantly reduce the delay between writing code and running it in production.</a:t>
            </a:r>
          </a:p>
        </p:txBody>
      </p:sp>
      <p:grpSp>
        <p:nvGrpSpPr>
          <p:cNvPr name="Group 8" id="8"/>
          <p:cNvGrpSpPr/>
          <p:nvPr/>
        </p:nvGrpSpPr>
        <p:grpSpPr>
          <a:xfrm rot="0">
            <a:off x="14731736" y="4172360"/>
            <a:ext cx="3816166" cy="381616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795AC6">
                    <a:alpha val="4500"/>
                  </a:srgbClr>
                </a:gs>
                <a:gs pos="100000">
                  <a:srgbClr val="5540FF">
                    <a:alpha val="100000"/>
                  </a:srgbClr>
                </a:gs>
              </a:gsLst>
              <a:lin ang="0"/>
            </a:gra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583591" y="6561248"/>
            <a:ext cx="3022887" cy="3228326"/>
          </a:xfrm>
          <a:custGeom>
            <a:avLst/>
            <a:gdLst/>
            <a:ahLst/>
            <a:cxnLst/>
            <a:rect r="r" b="b" t="t" l="l"/>
            <a:pathLst>
              <a:path h="3228326" w="3022887">
                <a:moveTo>
                  <a:pt x="0" y="0"/>
                </a:moveTo>
                <a:lnTo>
                  <a:pt x="3022887" y="0"/>
                </a:lnTo>
                <a:lnTo>
                  <a:pt x="3022887" y="3228326"/>
                </a:lnTo>
                <a:lnTo>
                  <a:pt x="0" y="322832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66530"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16052" y="513491"/>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🐋INSTALL DOCKER</a:t>
            </a:r>
          </a:p>
        </p:txBody>
      </p:sp>
      <p:sp>
        <p:nvSpPr>
          <p:cNvPr name="TextBox 4" id="4"/>
          <p:cNvSpPr txBox="true"/>
          <p:nvPr/>
        </p:nvSpPr>
        <p:spPr>
          <a:xfrm rot="0">
            <a:off x="461289"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5" id="5"/>
          <p:cNvSpPr txBox="true"/>
          <p:nvPr/>
        </p:nvSpPr>
        <p:spPr>
          <a:xfrm rot="0">
            <a:off x="260004"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6" id="6"/>
          <p:cNvSpPr txBox="true"/>
          <p:nvPr/>
        </p:nvSpPr>
        <p:spPr>
          <a:xfrm rot="0">
            <a:off x="1152206" y="2422044"/>
            <a:ext cx="8882690" cy="507809"/>
          </a:xfrm>
          <a:prstGeom prst="rect">
            <a:avLst/>
          </a:prstGeom>
        </p:spPr>
        <p:txBody>
          <a:bodyPr anchor="t" rtlCol="false" tIns="0" lIns="0" bIns="0" rIns="0">
            <a:spAutoFit/>
          </a:bodyPr>
          <a:lstStyle/>
          <a:p>
            <a:pPr algn="ctr">
              <a:lnSpc>
                <a:spcPts val="4035"/>
              </a:lnSpc>
            </a:pPr>
            <a:r>
              <a:rPr lang="en-US" sz="2882" b="true">
                <a:solidFill>
                  <a:srgbClr val="000000"/>
                </a:solidFill>
                <a:latin typeface="Poppins Bold"/>
                <a:ea typeface="Poppins Bold"/>
                <a:cs typeface="Poppins Bold"/>
                <a:sym typeface="Poppins Bold"/>
              </a:rPr>
              <a:t>Commands to install Docker on Linux “Ubuntu</a:t>
            </a:r>
          </a:p>
        </p:txBody>
      </p:sp>
      <p:sp>
        <p:nvSpPr>
          <p:cNvPr name="TextBox 7" id="7"/>
          <p:cNvSpPr txBox="true"/>
          <p:nvPr/>
        </p:nvSpPr>
        <p:spPr>
          <a:xfrm rot="0">
            <a:off x="1152206" y="3110828"/>
            <a:ext cx="16683836" cy="3348989"/>
          </a:xfrm>
          <a:prstGeom prst="rect">
            <a:avLst/>
          </a:prstGeom>
        </p:spPr>
        <p:txBody>
          <a:bodyPr anchor="t" rtlCol="false" tIns="0" lIns="0" bIns="0" rIns="0">
            <a:spAutoFit/>
          </a:bodyPr>
          <a:lstStyle/>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sudo apt update</a:t>
            </a:r>
          </a:p>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sudo apt install apt-transport-https ca-certificates curl software-properties-common</a:t>
            </a:r>
          </a:p>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curl -fsSL https://download.docker.com/linux/ubuntu/gpg | sudo apt-key add -</a:t>
            </a:r>
          </a:p>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sudo add-apt repository “deb[arch=amd64] https://download.docker.com/linux/ubuntu focal stable”</a:t>
            </a:r>
          </a:p>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sudo apt update</a:t>
            </a:r>
          </a:p>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apt-cache policy docker-ce</a:t>
            </a:r>
          </a:p>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sudo apt install docker-ce</a:t>
            </a:r>
          </a:p>
        </p:txBody>
      </p:sp>
      <p:sp>
        <p:nvSpPr>
          <p:cNvPr name="TextBox 8" id="8"/>
          <p:cNvSpPr txBox="true"/>
          <p:nvPr/>
        </p:nvSpPr>
        <p:spPr>
          <a:xfrm rot="0">
            <a:off x="2807898" y="7501914"/>
            <a:ext cx="12624235" cy="507809"/>
          </a:xfrm>
          <a:prstGeom prst="rect">
            <a:avLst/>
          </a:prstGeom>
        </p:spPr>
        <p:txBody>
          <a:bodyPr anchor="t" rtlCol="false" tIns="0" lIns="0" bIns="0" rIns="0">
            <a:spAutoFit/>
          </a:bodyPr>
          <a:lstStyle/>
          <a:p>
            <a:pPr algn="ctr">
              <a:lnSpc>
                <a:spcPts val="4035"/>
              </a:lnSpc>
            </a:pPr>
            <a:r>
              <a:rPr lang="en-US" sz="2882" b="true">
                <a:solidFill>
                  <a:srgbClr val="000000"/>
                </a:solidFill>
                <a:latin typeface="Poppins Bold"/>
                <a:ea typeface="Poppins Bold"/>
                <a:cs typeface="Poppins Bold"/>
                <a:sym typeface="Poppins Bold"/>
              </a:rPr>
              <a:t>You can install Docker Desktop on Windows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0766530" y="322630"/>
            <a:ext cx="17871339" cy="17871339"/>
          </a:xfrm>
          <a:custGeom>
            <a:avLst/>
            <a:gdLst/>
            <a:ahLst/>
            <a:cxnLst/>
            <a:rect r="r" b="b" t="t" l="l"/>
            <a:pathLst>
              <a:path h="17871339" w="17871339">
                <a:moveTo>
                  <a:pt x="0" y="0"/>
                </a:moveTo>
                <a:lnTo>
                  <a:pt x="17871339" y="0"/>
                </a:lnTo>
                <a:lnTo>
                  <a:pt x="17871339" y="17871340"/>
                </a:lnTo>
                <a:lnTo>
                  <a:pt x="0" y="17871340"/>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104809" y="4743771"/>
            <a:ext cx="10570305" cy="5392754"/>
          </a:xfrm>
          <a:custGeom>
            <a:avLst/>
            <a:gdLst/>
            <a:ahLst/>
            <a:cxnLst/>
            <a:rect r="r" b="b" t="t" l="l"/>
            <a:pathLst>
              <a:path h="5392754" w="10570305">
                <a:moveTo>
                  <a:pt x="0" y="0"/>
                </a:moveTo>
                <a:lnTo>
                  <a:pt x="10570305" y="0"/>
                </a:lnTo>
                <a:lnTo>
                  <a:pt x="10570305" y="5392754"/>
                </a:lnTo>
                <a:lnTo>
                  <a:pt x="0" y="5392754"/>
                </a:lnTo>
                <a:lnTo>
                  <a:pt x="0" y="0"/>
                </a:lnTo>
                <a:close/>
              </a:path>
            </a:pathLst>
          </a:custGeom>
          <a:blipFill>
            <a:blip r:embed="rId4"/>
            <a:stretch>
              <a:fillRect l="0" t="-26707" r="0" b="-9519"/>
            </a:stretch>
          </a:blipFill>
        </p:spPr>
      </p:sp>
      <p:sp>
        <p:nvSpPr>
          <p:cNvPr name="TextBox 4" id="4"/>
          <p:cNvSpPr txBox="true"/>
          <p:nvPr/>
        </p:nvSpPr>
        <p:spPr>
          <a:xfrm rot="0">
            <a:off x="3735430" y="312703"/>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🐋DOCKER DAEMON</a:t>
            </a:r>
          </a:p>
        </p:txBody>
      </p:sp>
      <p:sp>
        <p:nvSpPr>
          <p:cNvPr name="TextBox 5" id="5"/>
          <p:cNvSpPr txBox="true"/>
          <p:nvPr/>
        </p:nvSpPr>
        <p:spPr>
          <a:xfrm rot="0">
            <a:off x="461289"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6" id="6"/>
          <p:cNvSpPr txBox="true"/>
          <p:nvPr/>
        </p:nvSpPr>
        <p:spPr>
          <a:xfrm rot="0">
            <a:off x="260004"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7" id="7"/>
          <p:cNvSpPr txBox="true"/>
          <p:nvPr/>
        </p:nvSpPr>
        <p:spPr>
          <a:xfrm rot="0">
            <a:off x="1541438" y="1970539"/>
            <a:ext cx="8882690" cy="507809"/>
          </a:xfrm>
          <a:prstGeom prst="rect">
            <a:avLst/>
          </a:prstGeom>
        </p:spPr>
        <p:txBody>
          <a:bodyPr anchor="t" rtlCol="false" tIns="0" lIns="0" bIns="0" rIns="0">
            <a:spAutoFit/>
          </a:bodyPr>
          <a:lstStyle/>
          <a:p>
            <a:pPr algn="l">
              <a:lnSpc>
                <a:spcPts val="4035"/>
              </a:lnSpc>
            </a:pPr>
            <a:r>
              <a:rPr lang="en-US" sz="2882" b="true">
                <a:solidFill>
                  <a:srgbClr val="000000"/>
                </a:solidFill>
                <a:latin typeface="Poppins Bold"/>
                <a:ea typeface="Poppins Bold"/>
                <a:cs typeface="Poppins Bold"/>
                <a:sym typeface="Poppins Bold"/>
              </a:rPr>
              <a:t>what is Docker Daemon?</a:t>
            </a:r>
          </a:p>
        </p:txBody>
      </p:sp>
      <p:sp>
        <p:nvSpPr>
          <p:cNvPr name="TextBox 8" id="8"/>
          <p:cNvSpPr txBox="true"/>
          <p:nvPr/>
        </p:nvSpPr>
        <p:spPr>
          <a:xfrm rot="0">
            <a:off x="1440017" y="2716473"/>
            <a:ext cx="16683836" cy="2510789"/>
          </a:xfrm>
          <a:prstGeom prst="rect">
            <a:avLst/>
          </a:prstGeom>
        </p:spPr>
        <p:txBody>
          <a:bodyPr anchor="t" rtlCol="false" tIns="0" lIns="0" bIns="0" rIns="0">
            <a:spAutoFit/>
          </a:bodyPr>
          <a:lstStyle/>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It acts as a bridge between the Docker client and the Docker engine, following the Client-Server Architecture.</a:t>
            </a:r>
          </a:p>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 Docker daemon executes commands issued by the client by translating them into actionable operations within the Docker environment.</a:t>
            </a:r>
          </a:p>
          <a:p>
            <a:pPr algn="l" marL="518165" indent="-259082" lvl="1">
              <a:lnSpc>
                <a:spcPts val="3360"/>
              </a:lnSpc>
              <a:buFont typeface="Arial"/>
              <a:buChar char="•"/>
            </a:pPr>
            <a:r>
              <a:rPr lang="en-US" sz="2400">
                <a:solidFill>
                  <a:srgbClr val="4F6497"/>
                </a:solidFill>
                <a:latin typeface="Courier Prime"/>
                <a:ea typeface="Courier Prime"/>
                <a:cs typeface="Courier Prime"/>
                <a:sym typeface="Courier Prime"/>
              </a:rPr>
              <a:t>Communication between the client and daemon happens via a RESTful API, typically over a Unix socket or network socket.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014025" y="-146438"/>
            <a:ext cx="17871339" cy="17871339"/>
          </a:xfrm>
          <a:custGeom>
            <a:avLst/>
            <a:gdLst/>
            <a:ahLst/>
            <a:cxnLst/>
            <a:rect r="r" b="b" t="t" l="l"/>
            <a:pathLst>
              <a:path h="17871339" w="17871339">
                <a:moveTo>
                  <a:pt x="0" y="0"/>
                </a:moveTo>
                <a:lnTo>
                  <a:pt x="17871339" y="0"/>
                </a:lnTo>
                <a:lnTo>
                  <a:pt x="17871339" y="17871339"/>
                </a:lnTo>
                <a:lnTo>
                  <a:pt x="0" y="17871339"/>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735430" y="312703"/>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🐋DOCKER IMAGE</a:t>
            </a:r>
          </a:p>
        </p:txBody>
      </p:sp>
      <p:sp>
        <p:nvSpPr>
          <p:cNvPr name="TextBox 4" id="4"/>
          <p:cNvSpPr txBox="true"/>
          <p:nvPr/>
        </p:nvSpPr>
        <p:spPr>
          <a:xfrm rot="0">
            <a:off x="461289"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5" id="5"/>
          <p:cNvSpPr txBox="true"/>
          <p:nvPr/>
        </p:nvSpPr>
        <p:spPr>
          <a:xfrm rot="0">
            <a:off x="260004"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6" id="6"/>
          <p:cNvSpPr txBox="true"/>
          <p:nvPr/>
        </p:nvSpPr>
        <p:spPr>
          <a:xfrm rot="0">
            <a:off x="1541438" y="1970539"/>
            <a:ext cx="8882690"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what is a Docker Image?</a:t>
            </a:r>
          </a:p>
        </p:txBody>
      </p:sp>
      <p:sp>
        <p:nvSpPr>
          <p:cNvPr name="TextBox 7" id="7"/>
          <p:cNvSpPr txBox="true"/>
          <p:nvPr/>
        </p:nvSpPr>
        <p:spPr>
          <a:xfrm rot="0">
            <a:off x="1440017" y="2564073"/>
            <a:ext cx="16683836" cy="782319"/>
          </a:xfrm>
          <a:prstGeom prst="rect">
            <a:avLst/>
          </a:prstGeom>
        </p:spPr>
        <p:txBody>
          <a:bodyPr anchor="t" rtlCol="false" tIns="0" lIns="0" bIns="0" rIns="0">
            <a:spAutoFit/>
          </a:bodyPr>
          <a:lstStyle/>
          <a:p>
            <a:pPr algn="l" marL="474986" indent="-237493" lvl="1">
              <a:lnSpc>
                <a:spcPts val="3080"/>
              </a:lnSpc>
              <a:buFont typeface="Arial"/>
              <a:buChar char="•"/>
            </a:pPr>
            <a:r>
              <a:rPr lang="en-US" sz="2200">
                <a:solidFill>
                  <a:srgbClr val="4F6497"/>
                </a:solidFill>
                <a:latin typeface="Poppins"/>
                <a:ea typeface="Poppins"/>
                <a:cs typeface="Poppins"/>
                <a:sym typeface="Poppins"/>
              </a:rPr>
              <a:t> An image is a standardized package that includes all of the files, binaries, libraries, and configurations to run a container.</a:t>
            </a:r>
          </a:p>
        </p:txBody>
      </p:sp>
      <p:sp>
        <p:nvSpPr>
          <p:cNvPr name="TextBox 8" id="8"/>
          <p:cNvSpPr txBox="true"/>
          <p:nvPr/>
        </p:nvSpPr>
        <p:spPr>
          <a:xfrm rot="0">
            <a:off x="1541438" y="3617537"/>
            <a:ext cx="8882690"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There are two important principles of images:</a:t>
            </a:r>
          </a:p>
        </p:txBody>
      </p:sp>
      <p:sp>
        <p:nvSpPr>
          <p:cNvPr name="TextBox 9" id="9"/>
          <p:cNvSpPr txBox="true"/>
          <p:nvPr/>
        </p:nvSpPr>
        <p:spPr>
          <a:xfrm rot="0">
            <a:off x="1440017" y="4187576"/>
            <a:ext cx="16683836" cy="1953894"/>
          </a:xfrm>
          <a:prstGeom prst="rect">
            <a:avLst/>
          </a:prstGeom>
        </p:spPr>
        <p:txBody>
          <a:bodyPr anchor="t" rtlCol="false" tIns="0" lIns="0" bIns="0" rIns="0">
            <a:spAutoFit/>
          </a:bodyPr>
          <a:lstStyle/>
          <a:p>
            <a:pPr algn="l" marL="474986" indent="-237493" lvl="1">
              <a:lnSpc>
                <a:spcPts val="3080"/>
              </a:lnSpc>
              <a:buAutoNum type="arabicPeriod" startAt="1"/>
            </a:pPr>
            <a:r>
              <a:rPr lang="en-US" sz="2200">
                <a:solidFill>
                  <a:srgbClr val="4F6497"/>
                </a:solidFill>
                <a:latin typeface="Poppins"/>
                <a:ea typeface="Poppins"/>
                <a:cs typeface="Poppins"/>
                <a:sym typeface="Poppins"/>
              </a:rPr>
              <a:t>Images are immutable. Once an image is created, it can't be modified. You can only make a new image or add changes on top of it.</a:t>
            </a:r>
          </a:p>
          <a:p>
            <a:pPr algn="l" marL="474986" indent="-237493" lvl="1">
              <a:lnSpc>
                <a:spcPts val="3080"/>
              </a:lnSpc>
              <a:buAutoNum type="arabicPeriod" startAt="1"/>
            </a:pPr>
            <a:r>
              <a:rPr lang="en-US" sz="2200">
                <a:solidFill>
                  <a:srgbClr val="4F6497"/>
                </a:solidFill>
                <a:latin typeface="Poppins"/>
                <a:ea typeface="Poppins"/>
                <a:cs typeface="Poppins"/>
                <a:sym typeface="Poppins"/>
              </a:rPr>
              <a:t>Container images are composed of layers. Each layer represents a set of file system changes that add, remove, or modify files.</a:t>
            </a:r>
          </a:p>
          <a:p>
            <a:pPr algn="l">
              <a:lnSpc>
                <a:spcPts val="3080"/>
              </a:lnSpc>
            </a:pPr>
            <a:r>
              <a:rPr lang="en-US" sz="2200">
                <a:solidFill>
                  <a:srgbClr val="000000"/>
                </a:solidFill>
                <a:latin typeface="Poppins"/>
                <a:ea typeface="Poppins"/>
                <a:cs typeface="Poppins"/>
                <a:sym typeface="Poppins"/>
              </a:rPr>
              <a:t>These two principles let you to extend or add to existing images.</a:t>
            </a:r>
          </a:p>
        </p:txBody>
      </p:sp>
      <p:grpSp>
        <p:nvGrpSpPr>
          <p:cNvPr name="Group 10" id="10"/>
          <p:cNvGrpSpPr/>
          <p:nvPr/>
        </p:nvGrpSpPr>
        <p:grpSpPr>
          <a:xfrm rot="0">
            <a:off x="4020839" y="8036946"/>
            <a:ext cx="10452851" cy="2233362"/>
            <a:chOff x="0" y="0"/>
            <a:chExt cx="13937135" cy="2977815"/>
          </a:xfrm>
        </p:grpSpPr>
        <p:sp>
          <p:nvSpPr>
            <p:cNvPr name="Freeform 11" id="11"/>
            <p:cNvSpPr/>
            <p:nvPr/>
          </p:nvSpPr>
          <p:spPr>
            <a:xfrm flipH="false" flipV="false" rot="0">
              <a:off x="99067" y="235766"/>
              <a:ext cx="1375433" cy="1856762"/>
            </a:xfrm>
            <a:custGeom>
              <a:avLst/>
              <a:gdLst/>
              <a:ahLst/>
              <a:cxnLst/>
              <a:rect r="r" b="b" t="t" l="l"/>
              <a:pathLst>
                <a:path h="1856762" w="1375433">
                  <a:moveTo>
                    <a:pt x="0" y="0"/>
                  </a:moveTo>
                  <a:lnTo>
                    <a:pt x="1375433" y="0"/>
                  </a:lnTo>
                  <a:lnTo>
                    <a:pt x="1375433" y="1856761"/>
                  </a:lnTo>
                  <a:lnTo>
                    <a:pt x="0" y="18567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204501" y="67280"/>
              <a:ext cx="2317044" cy="2319470"/>
            </a:xfrm>
            <a:custGeom>
              <a:avLst/>
              <a:gdLst/>
              <a:ahLst/>
              <a:cxnLst/>
              <a:rect r="r" b="b" t="t" l="l"/>
              <a:pathLst>
                <a:path h="2319470" w="2317044">
                  <a:moveTo>
                    <a:pt x="0" y="0"/>
                  </a:moveTo>
                  <a:lnTo>
                    <a:pt x="2317044" y="0"/>
                  </a:lnTo>
                  <a:lnTo>
                    <a:pt x="2317044" y="2319470"/>
                  </a:lnTo>
                  <a:lnTo>
                    <a:pt x="0" y="23194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w="38100" cap="sq">
              <a:solidFill>
                <a:srgbClr val="240960"/>
              </a:solidFill>
              <a:prstDash val="solid"/>
              <a:miter/>
            </a:ln>
          </p:spPr>
        </p:sp>
        <p:sp>
          <p:nvSpPr>
            <p:cNvPr name="Freeform 13" id="13"/>
            <p:cNvSpPr/>
            <p:nvPr/>
          </p:nvSpPr>
          <p:spPr>
            <a:xfrm flipH="false" flipV="false" rot="0">
              <a:off x="5480134" y="344126"/>
              <a:ext cx="1765779" cy="1765779"/>
            </a:xfrm>
            <a:custGeom>
              <a:avLst/>
              <a:gdLst/>
              <a:ahLst/>
              <a:cxnLst/>
              <a:rect r="r" b="b" t="t" l="l"/>
              <a:pathLst>
                <a:path h="1765779" w="1765779">
                  <a:moveTo>
                    <a:pt x="0" y="0"/>
                  </a:moveTo>
                  <a:lnTo>
                    <a:pt x="1765779" y="0"/>
                  </a:lnTo>
                  <a:lnTo>
                    <a:pt x="1765779" y="1765779"/>
                  </a:lnTo>
                  <a:lnTo>
                    <a:pt x="0" y="1765779"/>
                  </a:lnTo>
                  <a:lnTo>
                    <a:pt x="0" y="0"/>
                  </a:lnTo>
                  <a:close/>
                </a:path>
              </a:pathLst>
            </a:custGeom>
            <a:blipFill>
              <a:blip r:embed="rId8"/>
              <a:stretch>
                <a:fillRect l="0" t="0" r="0" b="0"/>
              </a:stretch>
            </a:blipFill>
          </p:spPr>
        </p:sp>
        <p:sp>
          <p:nvSpPr>
            <p:cNvPr name="Freeform 14" id="14"/>
            <p:cNvSpPr/>
            <p:nvPr/>
          </p:nvSpPr>
          <p:spPr>
            <a:xfrm flipH="false" flipV="false" rot="0">
              <a:off x="11417761" y="0"/>
              <a:ext cx="2174078" cy="1984340"/>
            </a:xfrm>
            <a:custGeom>
              <a:avLst/>
              <a:gdLst/>
              <a:ahLst/>
              <a:cxnLst/>
              <a:rect r="r" b="b" t="t" l="l"/>
              <a:pathLst>
                <a:path h="1984340" w="2174078">
                  <a:moveTo>
                    <a:pt x="0" y="0"/>
                  </a:moveTo>
                  <a:lnTo>
                    <a:pt x="2174078" y="0"/>
                  </a:lnTo>
                  <a:lnTo>
                    <a:pt x="2174078" y="1984340"/>
                  </a:lnTo>
                  <a:lnTo>
                    <a:pt x="0" y="198434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5" id="15"/>
            <p:cNvSpPr txBox="true"/>
            <p:nvPr/>
          </p:nvSpPr>
          <p:spPr>
            <a:xfrm rot="0">
              <a:off x="0" y="2521448"/>
              <a:ext cx="1647955" cy="456368"/>
            </a:xfrm>
            <a:prstGeom prst="rect">
              <a:avLst/>
            </a:prstGeom>
          </p:spPr>
          <p:txBody>
            <a:bodyPr anchor="t" rtlCol="false" tIns="0" lIns="0" bIns="0" rIns="0">
              <a:spAutoFit/>
            </a:bodyPr>
            <a:lstStyle/>
            <a:p>
              <a:pPr algn="ctr">
                <a:lnSpc>
                  <a:spcPts val="2779"/>
                </a:lnSpc>
              </a:pPr>
              <a:r>
                <a:rPr lang="en-US" sz="1985">
                  <a:solidFill>
                    <a:srgbClr val="4F6497"/>
                  </a:solidFill>
                  <a:latin typeface="Poppins"/>
                  <a:ea typeface="Poppins"/>
                  <a:cs typeface="Poppins"/>
                  <a:sym typeface="Poppins"/>
                </a:rPr>
                <a:t>Dockerfile</a:t>
              </a:r>
            </a:p>
          </p:txBody>
        </p:sp>
        <p:sp>
          <p:nvSpPr>
            <p:cNvPr name="TextBox 16" id="16"/>
            <p:cNvSpPr txBox="true"/>
            <p:nvPr/>
          </p:nvSpPr>
          <p:spPr>
            <a:xfrm rot="0">
              <a:off x="5190486" y="2521448"/>
              <a:ext cx="2345075" cy="456368"/>
            </a:xfrm>
            <a:prstGeom prst="rect">
              <a:avLst/>
            </a:prstGeom>
          </p:spPr>
          <p:txBody>
            <a:bodyPr anchor="t" rtlCol="false" tIns="0" lIns="0" bIns="0" rIns="0">
              <a:spAutoFit/>
            </a:bodyPr>
            <a:lstStyle/>
            <a:p>
              <a:pPr algn="ctr">
                <a:lnSpc>
                  <a:spcPts val="2779"/>
                </a:lnSpc>
              </a:pPr>
              <a:r>
                <a:rPr lang="en-US" sz="1985">
                  <a:solidFill>
                    <a:srgbClr val="4F6497"/>
                  </a:solidFill>
                  <a:latin typeface="Poppins"/>
                  <a:ea typeface="Poppins"/>
                  <a:cs typeface="Poppins"/>
                  <a:sym typeface="Poppins"/>
                </a:rPr>
                <a:t>Docker image</a:t>
              </a:r>
            </a:p>
          </p:txBody>
        </p:sp>
        <p:sp>
          <p:nvSpPr>
            <p:cNvPr name="TextBox 17" id="17"/>
            <p:cNvSpPr txBox="true"/>
            <p:nvPr/>
          </p:nvSpPr>
          <p:spPr>
            <a:xfrm rot="0">
              <a:off x="11072465" y="2521341"/>
              <a:ext cx="2864670" cy="456475"/>
            </a:xfrm>
            <a:prstGeom prst="rect">
              <a:avLst/>
            </a:prstGeom>
          </p:spPr>
          <p:txBody>
            <a:bodyPr anchor="t" rtlCol="false" tIns="0" lIns="0" bIns="0" rIns="0">
              <a:spAutoFit/>
            </a:bodyPr>
            <a:lstStyle/>
            <a:p>
              <a:pPr algn="ctr">
                <a:lnSpc>
                  <a:spcPts val="2775"/>
                </a:lnSpc>
              </a:pPr>
              <a:r>
                <a:rPr lang="en-US" sz="1982">
                  <a:solidFill>
                    <a:srgbClr val="4F6497"/>
                  </a:solidFill>
                  <a:latin typeface="Poppins"/>
                  <a:ea typeface="Poppins"/>
                  <a:cs typeface="Poppins"/>
                  <a:sym typeface="Poppins"/>
                </a:rPr>
                <a:t>Docker container</a:t>
              </a:r>
            </a:p>
          </p:txBody>
        </p:sp>
        <p:sp>
          <p:nvSpPr>
            <p:cNvPr name="AutoShape 18" id="18"/>
            <p:cNvSpPr/>
            <p:nvPr/>
          </p:nvSpPr>
          <p:spPr>
            <a:xfrm>
              <a:off x="2369588" y="1429467"/>
              <a:ext cx="2210514" cy="0"/>
            </a:xfrm>
            <a:prstGeom prst="line">
              <a:avLst/>
            </a:prstGeom>
            <a:ln cap="flat" w="53606">
              <a:solidFill>
                <a:srgbClr val="4F6497"/>
              </a:solidFill>
              <a:prstDash val="sysDot"/>
              <a:headEnd type="none" len="sm" w="sm"/>
              <a:tailEnd type="arrow" len="sm" w="med"/>
            </a:ln>
          </p:spPr>
        </p:sp>
        <p:sp>
          <p:nvSpPr>
            <p:cNvPr name="AutoShape 19" id="19"/>
            <p:cNvSpPr/>
            <p:nvPr/>
          </p:nvSpPr>
          <p:spPr>
            <a:xfrm>
              <a:off x="8905910" y="1404253"/>
              <a:ext cx="2166330" cy="25214"/>
            </a:xfrm>
            <a:prstGeom prst="line">
              <a:avLst/>
            </a:prstGeom>
            <a:ln cap="flat" w="53606">
              <a:solidFill>
                <a:srgbClr val="4F6497"/>
              </a:solidFill>
              <a:prstDash val="sysDot"/>
              <a:headEnd type="none" len="sm" w="sm"/>
              <a:tailEnd type="arrow" len="sm" w="med"/>
            </a:ln>
          </p:spPr>
        </p:sp>
        <p:sp>
          <p:nvSpPr>
            <p:cNvPr name="TextBox 20" id="20"/>
            <p:cNvSpPr txBox="true"/>
            <p:nvPr/>
          </p:nvSpPr>
          <p:spPr>
            <a:xfrm rot="0">
              <a:off x="3188387" y="806464"/>
              <a:ext cx="793248" cy="434515"/>
            </a:xfrm>
            <a:prstGeom prst="rect">
              <a:avLst/>
            </a:prstGeom>
          </p:spPr>
          <p:txBody>
            <a:bodyPr anchor="t" rtlCol="false" tIns="0" lIns="0" bIns="0" rIns="0">
              <a:spAutoFit/>
            </a:bodyPr>
            <a:lstStyle/>
            <a:p>
              <a:pPr algn="ctr">
                <a:lnSpc>
                  <a:spcPts val="2640"/>
                </a:lnSpc>
              </a:pPr>
              <a:r>
                <a:rPr lang="en-US" sz="1886">
                  <a:solidFill>
                    <a:srgbClr val="4F6497"/>
                  </a:solidFill>
                  <a:latin typeface="Poppins"/>
                  <a:ea typeface="Poppins"/>
                  <a:cs typeface="Poppins"/>
                  <a:sym typeface="Poppins"/>
                </a:rPr>
                <a:t>build</a:t>
              </a:r>
            </a:p>
          </p:txBody>
        </p:sp>
        <p:sp>
          <p:nvSpPr>
            <p:cNvPr name="TextBox 21" id="21"/>
            <p:cNvSpPr txBox="true"/>
            <p:nvPr/>
          </p:nvSpPr>
          <p:spPr>
            <a:xfrm rot="0">
              <a:off x="9664702" y="806464"/>
              <a:ext cx="527913" cy="434515"/>
            </a:xfrm>
            <a:prstGeom prst="rect">
              <a:avLst/>
            </a:prstGeom>
          </p:spPr>
          <p:txBody>
            <a:bodyPr anchor="t" rtlCol="false" tIns="0" lIns="0" bIns="0" rIns="0">
              <a:spAutoFit/>
            </a:bodyPr>
            <a:lstStyle/>
            <a:p>
              <a:pPr algn="ctr">
                <a:lnSpc>
                  <a:spcPts val="2640"/>
                </a:lnSpc>
              </a:pPr>
              <a:r>
                <a:rPr lang="en-US" sz="1886">
                  <a:solidFill>
                    <a:srgbClr val="4F6497"/>
                  </a:solidFill>
                  <a:latin typeface="Poppins"/>
                  <a:ea typeface="Poppins"/>
                  <a:cs typeface="Poppins"/>
                  <a:sym typeface="Poppins"/>
                </a:rPr>
                <a:t>run</a:t>
              </a:r>
            </a:p>
          </p:txBody>
        </p:sp>
      </p:grpSp>
      <p:sp>
        <p:nvSpPr>
          <p:cNvPr name="TextBox 22" id="22"/>
          <p:cNvSpPr txBox="true"/>
          <p:nvPr/>
        </p:nvSpPr>
        <p:spPr>
          <a:xfrm rot="0">
            <a:off x="1541438" y="6227196"/>
            <a:ext cx="10631754"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Essential Docker Image Commands:</a:t>
            </a:r>
          </a:p>
        </p:txBody>
      </p:sp>
      <p:sp>
        <p:nvSpPr>
          <p:cNvPr name="TextBox 23" id="23"/>
          <p:cNvSpPr txBox="true"/>
          <p:nvPr/>
        </p:nvSpPr>
        <p:spPr>
          <a:xfrm rot="0">
            <a:off x="1440017" y="6759326"/>
            <a:ext cx="11026150" cy="117284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Poppins"/>
                <a:ea typeface="Poppins"/>
                <a:cs typeface="Poppins"/>
                <a:sym typeface="Poppins"/>
              </a:rPr>
              <a:t> Pull an Image from Docker Hub:  </a:t>
            </a:r>
            <a:r>
              <a:rPr lang="en-US" sz="2199">
                <a:solidFill>
                  <a:srgbClr val="4F6497"/>
                </a:solidFill>
                <a:latin typeface="Poppins"/>
                <a:ea typeface="Poppins"/>
                <a:cs typeface="Poppins"/>
                <a:sym typeface="Poppins"/>
              </a:rPr>
              <a:t>docker pull IMAGE_NAME</a:t>
            </a:r>
          </a:p>
          <a:p>
            <a:pPr algn="l" marL="474979" indent="-237490" lvl="1">
              <a:lnSpc>
                <a:spcPts val="3079"/>
              </a:lnSpc>
              <a:buFont typeface="Arial"/>
              <a:buChar char="•"/>
            </a:pPr>
            <a:r>
              <a:rPr lang="en-US" sz="2199">
                <a:solidFill>
                  <a:srgbClr val="000000"/>
                </a:solidFill>
                <a:latin typeface="Poppins"/>
                <a:ea typeface="Poppins"/>
                <a:cs typeface="Poppins"/>
                <a:sym typeface="Poppins"/>
              </a:rPr>
              <a:t> List All Images on Your System:</a:t>
            </a:r>
            <a:r>
              <a:rPr lang="en-US" sz="2199">
                <a:solidFill>
                  <a:srgbClr val="4F6497"/>
                </a:solidFill>
                <a:latin typeface="Poppins"/>
                <a:ea typeface="Poppins"/>
                <a:cs typeface="Poppins"/>
                <a:sym typeface="Poppins"/>
              </a:rPr>
              <a:t> docker images</a:t>
            </a:r>
          </a:p>
          <a:p>
            <a:pPr algn="l" marL="474979" indent="-237490" lvl="1">
              <a:lnSpc>
                <a:spcPts val="3079"/>
              </a:lnSpc>
              <a:buFont typeface="Arial"/>
              <a:buChar char="•"/>
            </a:pPr>
            <a:r>
              <a:rPr lang="en-US" sz="2199">
                <a:solidFill>
                  <a:srgbClr val="000000"/>
                </a:solidFill>
                <a:latin typeface="Poppins"/>
                <a:ea typeface="Poppins"/>
                <a:cs typeface="Poppins"/>
                <a:sym typeface="Poppins"/>
              </a:rPr>
              <a:t>Build an Image from a Dockerfile: </a:t>
            </a:r>
            <a:r>
              <a:rPr lang="en-US" sz="2199">
                <a:solidFill>
                  <a:srgbClr val="4F6497"/>
                </a:solidFill>
                <a:latin typeface="Poppins"/>
                <a:ea typeface="Poppins"/>
                <a:cs typeface="Poppins"/>
                <a:sym typeface="Poppins"/>
              </a:rPr>
              <a:t>docker build -t IMAGE_NAME PATH</a:t>
            </a:r>
          </a:p>
        </p:txBody>
      </p:sp>
    </p:spTree>
  </p:cSld>
  <p:clrMapOvr>
    <a:masterClrMapping/>
  </p:clrMapOvr>
</p:sld>
</file>

<file path=ppt/slides/slide8.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569521" y="5987610"/>
            <a:ext cx="1283597" cy="128359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6996"/>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240"/>
                </a:lnSpc>
              </a:pPr>
              <a:r>
                <a:rPr lang="en-US" sz="1600">
                  <a:solidFill>
                    <a:srgbClr val="FFFFFF"/>
                  </a:solidFill>
                  <a:latin typeface="Poppins"/>
                  <a:ea typeface="Poppins"/>
                  <a:cs typeface="Poppins"/>
                  <a:sym typeface="Poppins"/>
                </a:rPr>
                <a:t>running</a:t>
              </a:r>
            </a:p>
          </p:txBody>
        </p:sp>
      </p:grpSp>
      <p:sp>
        <p:nvSpPr>
          <p:cNvPr name="TextBox 5" id="5"/>
          <p:cNvSpPr txBox="true"/>
          <p:nvPr/>
        </p:nvSpPr>
        <p:spPr>
          <a:xfrm rot="0">
            <a:off x="3735430" y="312703"/>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🐋DOCKER CONTAINER</a:t>
            </a:r>
          </a:p>
        </p:txBody>
      </p:sp>
      <p:sp>
        <p:nvSpPr>
          <p:cNvPr name="TextBox 6" id="6"/>
          <p:cNvSpPr txBox="true"/>
          <p:nvPr/>
        </p:nvSpPr>
        <p:spPr>
          <a:xfrm rot="0">
            <a:off x="461289"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7" id="7"/>
          <p:cNvSpPr txBox="true"/>
          <p:nvPr/>
        </p:nvSpPr>
        <p:spPr>
          <a:xfrm rot="0">
            <a:off x="260004"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8" id="8"/>
          <p:cNvSpPr txBox="true"/>
          <p:nvPr/>
        </p:nvSpPr>
        <p:spPr>
          <a:xfrm rot="0">
            <a:off x="1534732" y="2332489"/>
            <a:ext cx="8882690"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what is a Docker container? </a:t>
            </a:r>
          </a:p>
        </p:txBody>
      </p:sp>
      <p:sp>
        <p:nvSpPr>
          <p:cNvPr name="TextBox 9" id="9"/>
          <p:cNvSpPr txBox="true"/>
          <p:nvPr/>
        </p:nvSpPr>
        <p:spPr>
          <a:xfrm rot="0">
            <a:off x="1433312" y="2926023"/>
            <a:ext cx="16683836" cy="782319"/>
          </a:xfrm>
          <a:prstGeom prst="rect">
            <a:avLst/>
          </a:prstGeom>
        </p:spPr>
        <p:txBody>
          <a:bodyPr anchor="t" rtlCol="false" tIns="0" lIns="0" bIns="0" rIns="0">
            <a:spAutoFit/>
          </a:bodyPr>
          <a:lstStyle/>
          <a:p>
            <a:pPr algn="l" marL="474986" indent="-237493" lvl="1">
              <a:lnSpc>
                <a:spcPts val="3080"/>
              </a:lnSpc>
              <a:buFont typeface="Arial"/>
              <a:buChar char="•"/>
            </a:pPr>
            <a:r>
              <a:rPr lang="en-US" sz="2200">
                <a:solidFill>
                  <a:srgbClr val="4F6497"/>
                </a:solidFill>
                <a:latin typeface="Poppins"/>
                <a:ea typeface="Poppins"/>
                <a:cs typeface="Poppins"/>
                <a:sym typeface="Poppins"/>
              </a:rPr>
              <a:t>A container is simply an isolated process with all of the files it needs to run.</a:t>
            </a:r>
          </a:p>
          <a:p>
            <a:pPr algn="l" marL="474986" indent="-237493" lvl="1">
              <a:lnSpc>
                <a:spcPts val="3080"/>
              </a:lnSpc>
              <a:buFont typeface="Arial"/>
              <a:buChar char="•"/>
            </a:pPr>
            <a:r>
              <a:rPr lang="en-US" sz="2200">
                <a:solidFill>
                  <a:srgbClr val="4F6497"/>
                </a:solidFill>
                <a:latin typeface="Poppins"/>
                <a:ea typeface="Poppins"/>
                <a:cs typeface="Poppins"/>
                <a:sym typeface="Poppins"/>
              </a:rPr>
              <a:t>Running containers share the same kernel,  allowing you to run more applications on less infrastructure.</a:t>
            </a:r>
          </a:p>
        </p:txBody>
      </p:sp>
      <p:sp>
        <p:nvSpPr>
          <p:cNvPr name="TextBox 10" id="10"/>
          <p:cNvSpPr txBox="true"/>
          <p:nvPr/>
        </p:nvSpPr>
        <p:spPr>
          <a:xfrm rot="0">
            <a:off x="1534732" y="3979487"/>
            <a:ext cx="10631754"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Here's what makes them awesome. Containers are:</a:t>
            </a:r>
          </a:p>
        </p:txBody>
      </p:sp>
      <p:sp>
        <p:nvSpPr>
          <p:cNvPr name="TextBox 11" id="11"/>
          <p:cNvSpPr txBox="true"/>
          <p:nvPr/>
        </p:nvSpPr>
        <p:spPr>
          <a:xfrm rot="0">
            <a:off x="1433312" y="4549526"/>
            <a:ext cx="16683836" cy="391794"/>
          </a:xfrm>
          <a:prstGeom prst="rect">
            <a:avLst/>
          </a:prstGeom>
        </p:spPr>
        <p:txBody>
          <a:bodyPr anchor="t" rtlCol="false" tIns="0" lIns="0" bIns="0" rIns="0">
            <a:spAutoFit/>
          </a:bodyPr>
          <a:lstStyle/>
          <a:p>
            <a:pPr algn="l" marL="474986" indent="-237493" lvl="1">
              <a:lnSpc>
                <a:spcPts val="3080"/>
              </a:lnSpc>
              <a:buAutoNum type="arabicPeriod" startAt="1"/>
            </a:pPr>
            <a:r>
              <a:rPr lang="en-US" sz="2200">
                <a:solidFill>
                  <a:srgbClr val="4F6497"/>
                </a:solidFill>
                <a:latin typeface="Poppins"/>
                <a:ea typeface="Poppins"/>
                <a:cs typeface="Poppins"/>
                <a:sym typeface="Poppins"/>
              </a:rPr>
              <a:t>Self-contained               2- Isolated                     3- Independent                       4- Portable</a:t>
            </a:r>
          </a:p>
        </p:txBody>
      </p:sp>
      <p:sp>
        <p:nvSpPr>
          <p:cNvPr name="TextBox 12" id="12"/>
          <p:cNvSpPr txBox="true"/>
          <p:nvPr/>
        </p:nvSpPr>
        <p:spPr>
          <a:xfrm rot="0">
            <a:off x="1534732" y="5208021"/>
            <a:ext cx="10631754"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Essential Docker Container Commands:</a:t>
            </a:r>
          </a:p>
        </p:txBody>
      </p:sp>
      <p:sp>
        <p:nvSpPr>
          <p:cNvPr name="TextBox 13" id="13"/>
          <p:cNvSpPr txBox="true"/>
          <p:nvPr/>
        </p:nvSpPr>
        <p:spPr>
          <a:xfrm rot="0">
            <a:off x="1440017" y="5978085"/>
            <a:ext cx="11026150" cy="351599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00000"/>
                </a:solidFill>
                <a:latin typeface="Poppins"/>
                <a:ea typeface="Poppins"/>
                <a:cs typeface="Poppins"/>
                <a:sym typeface="Poppins"/>
              </a:rPr>
              <a:t> Create and Start a Container:   </a:t>
            </a:r>
            <a:r>
              <a:rPr lang="en-US" sz="2199">
                <a:solidFill>
                  <a:srgbClr val="4F6497"/>
                </a:solidFill>
                <a:latin typeface="Poppins"/>
                <a:ea typeface="Poppins"/>
                <a:cs typeface="Poppins"/>
                <a:sym typeface="Poppins"/>
              </a:rPr>
              <a:t>docker run IMAGE_NAME</a:t>
            </a:r>
          </a:p>
          <a:p>
            <a:pPr algn="l" marL="474979" indent="-237490" lvl="1">
              <a:lnSpc>
                <a:spcPts val="3079"/>
              </a:lnSpc>
              <a:buFont typeface="Arial"/>
              <a:buChar char="•"/>
            </a:pPr>
            <a:r>
              <a:rPr lang="en-US" sz="2199">
                <a:solidFill>
                  <a:srgbClr val="000000"/>
                </a:solidFill>
                <a:latin typeface="Poppins"/>
                <a:ea typeface="Poppins"/>
                <a:cs typeface="Poppins"/>
                <a:sym typeface="Poppins"/>
              </a:rPr>
              <a:t>List Running Containers: </a:t>
            </a:r>
            <a:r>
              <a:rPr lang="en-US" sz="2199">
                <a:solidFill>
                  <a:srgbClr val="4F6497"/>
                </a:solidFill>
                <a:latin typeface="Poppins"/>
                <a:ea typeface="Poppins"/>
                <a:cs typeface="Poppins"/>
                <a:sym typeface="Poppins"/>
              </a:rPr>
              <a:t> docker ps</a:t>
            </a:r>
          </a:p>
          <a:p>
            <a:pPr algn="l" marL="474979" indent="-237490" lvl="1">
              <a:lnSpc>
                <a:spcPts val="3079"/>
              </a:lnSpc>
              <a:buFont typeface="Arial"/>
              <a:buChar char="•"/>
            </a:pPr>
            <a:r>
              <a:rPr lang="en-US" sz="2199">
                <a:solidFill>
                  <a:srgbClr val="000000"/>
                </a:solidFill>
                <a:latin typeface="Poppins"/>
                <a:ea typeface="Poppins"/>
                <a:cs typeface="Poppins"/>
                <a:sym typeface="Poppins"/>
              </a:rPr>
              <a:t>List All Containers (including stopped): </a:t>
            </a:r>
            <a:r>
              <a:rPr lang="en-US" sz="2199">
                <a:solidFill>
                  <a:srgbClr val="4F6497"/>
                </a:solidFill>
                <a:latin typeface="Poppins"/>
                <a:ea typeface="Poppins"/>
                <a:cs typeface="Poppins"/>
                <a:sym typeface="Poppins"/>
              </a:rPr>
              <a:t>docker ps -a</a:t>
            </a:r>
          </a:p>
          <a:p>
            <a:pPr algn="l" marL="474979" indent="-237490" lvl="1">
              <a:lnSpc>
                <a:spcPts val="3079"/>
              </a:lnSpc>
              <a:buFont typeface="Arial"/>
              <a:buChar char="•"/>
            </a:pPr>
            <a:r>
              <a:rPr lang="en-US" sz="2199">
                <a:solidFill>
                  <a:srgbClr val="000000"/>
                </a:solidFill>
                <a:latin typeface="Poppins"/>
                <a:ea typeface="Poppins"/>
                <a:cs typeface="Poppins"/>
                <a:sym typeface="Poppins"/>
              </a:rPr>
              <a:t>Stop a Running Container: </a:t>
            </a:r>
            <a:r>
              <a:rPr lang="en-US" sz="2199">
                <a:solidFill>
                  <a:srgbClr val="4F6497"/>
                </a:solidFill>
                <a:latin typeface="Poppins"/>
                <a:ea typeface="Poppins"/>
                <a:cs typeface="Poppins"/>
                <a:sym typeface="Poppins"/>
              </a:rPr>
              <a:t>docker ps CONTAINER_ID_OR_NAME</a:t>
            </a:r>
          </a:p>
          <a:p>
            <a:pPr algn="l" marL="474979" indent="-237490" lvl="1">
              <a:lnSpc>
                <a:spcPts val="3079"/>
              </a:lnSpc>
              <a:buFont typeface="Arial"/>
              <a:buChar char="•"/>
            </a:pPr>
            <a:r>
              <a:rPr lang="en-US" sz="2199">
                <a:solidFill>
                  <a:srgbClr val="000000"/>
                </a:solidFill>
                <a:latin typeface="Poppins"/>
                <a:ea typeface="Poppins"/>
                <a:cs typeface="Poppins"/>
                <a:sym typeface="Poppins"/>
              </a:rPr>
              <a:t>Start a Stopped Container: </a:t>
            </a:r>
            <a:r>
              <a:rPr lang="en-US" sz="2199">
                <a:solidFill>
                  <a:srgbClr val="4F6497"/>
                </a:solidFill>
                <a:latin typeface="Poppins"/>
                <a:ea typeface="Poppins"/>
                <a:cs typeface="Poppins"/>
                <a:sym typeface="Poppins"/>
              </a:rPr>
              <a:t>docker stop CONTAINER_ID_OR_NAME</a:t>
            </a:r>
          </a:p>
          <a:p>
            <a:pPr algn="l" marL="474979" indent="-237490" lvl="1">
              <a:lnSpc>
                <a:spcPts val="3079"/>
              </a:lnSpc>
              <a:buFont typeface="Arial"/>
              <a:buChar char="•"/>
            </a:pPr>
            <a:r>
              <a:rPr lang="en-US" sz="2199">
                <a:solidFill>
                  <a:srgbClr val="000000"/>
                </a:solidFill>
                <a:latin typeface="Poppins"/>
                <a:ea typeface="Poppins"/>
                <a:cs typeface="Poppins"/>
                <a:sym typeface="Poppins"/>
              </a:rPr>
              <a:t>Remove a Stopped Container: </a:t>
            </a:r>
            <a:r>
              <a:rPr lang="en-US" sz="2199">
                <a:solidFill>
                  <a:srgbClr val="4F6497"/>
                </a:solidFill>
                <a:latin typeface="Poppins"/>
                <a:ea typeface="Poppins"/>
                <a:cs typeface="Poppins"/>
                <a:sym typeface="Poppins"/>
              </a:rPr>
              <a:t>docker rm  CONTAINER_ID_OR_NAME</a:t>
            </a:r>
          </a:p>
          <a:p>
            <a:pPr algn="l" marL="474979" indent="-237490" lvl="1">
              <a:lnSpc>
                <a:spcPts val="3079"/>
              </a:lnSpc>
              <a:buFont typeface="Arial"/>
              <a:buChar char="•"/>
            </a:pPr>
            <a:r>
              <a:rPr lang="en-US" sz="2199">
                <a:solidFill>
                  <a:srgbClr val="000000"/>
                </a:solidFill>
                <a:latin typeface="Poppins"/>
                <a:ea typeface="Poppins"/>
                <a:cs typeface="Poppins"/>
                <a:sym typeface="Poppins"/>
              </a:rPr>
              <a:t>Access a Running Container’s Shell: </a:t>
            </a:r>
            <a:r>
              <a:rPr lang="en-US" sz="2199">
                <a:solidFill>
                  <a:srgbClr val="4F6497"/>
                </a:solidFill>
                <a:latin typeface="Poppins"/>
                <a:ea typeface="Poppins"/>
                <a:cs typeface="Poppins"/>
                <a:sym typeface="Poppins"/>
              </a:rPr>
              <a:t>docker exec -it CONTAINER_NAME bash</a:t>
            </a:r>
          </a:p>
          <a:p>
            <a:pPr algn="l">
              <a:lnSpc>
                <a:spcPts val="3079"/>
              </a:lnSpc>
            </a:pPr>
          </a:p>
          <a:p>
            <a:pPr algn="l">
              <a:lnSpc>
                <a:spcPts val="3079"/>
              </a:lnSpc>
            </a:pPr>
          </a:p>
        </p:txBody>
      </p:sp>
      <p:grpSp>
        <p:nvGrpSpPr>
          <p:cNvPr name="Group 14" id="14"/>
          <p:cNvGrpSpPr/>
          <p:nvPr/>
        </p:nvGrpSpPr>
        <p:grpSpPr>
          <a:xfrm rot="0">
            <a:off x="16394106" y="5987610"/>
            <a:ext cx="1283597" cy="128359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6996"/>
            </a:solidFill>
          </p:spPr>
        </p:sp>
        <p:sp>
          <p:nvSpPr>
            <p:cNvPr name="TextBox 16" id="16"/>
            <p:cNvSpPr txBox="true"/>
            <p:nvPr/>
          </p:nvSpPr>
          <p:spPr>
            <a:xfrm>
              <a:off x="76200" y="28575"/>
              <a:ext cx="660400" cy="708025"/>
            </a:xfrm>
            <a:prstGeom prst="rect">
              <a:avLst/>
            </a:prstGeom>
          </p:spPr>
          <p:txBody>
            <a:bodyPr anchor="ctr" rtlCol="false" tIns="50800" lIns="50800" bIns="50800" rIns="50800"/>
            <a:lstStyle/>
            <a:p>
              <a:pPr algn="ctr">
                <a:lnSpc>
                  <a:spcPts val="2240"/>
                </a:lnSpc>
              </a:pPr>
              <a:r>
                <a:rPr lang="en-US" sz="1600">
                  <a:solidFill>
                    <a:srgbClr val="FFFFFF"/>
                  </a:solidFill>
                  <a:latin typeface="Poppins"/>
                  <a:ea typeface="Poppins"/>
                  <a:cs typeface="Poppins"/>
                  <a:sym typeface="Poppins"/>
                </a:rPr>
                <a:t>paused</a:t>
              </a:r>
            </a:p>
          </p:txBody>
        </p:sp>
      </p:grpSp>
      <p:grpSp>
        <p:nvGrpSpPr>
          <p:cNvPr name="Group 17" id="17"/>
          <p:cNvGrpSpPr/>
          <p:nvPr/>
        </p:nvGrpSpPr>
        <p:grpSpPr>
          <a:xfrm rot="0">
            <a:off x="16444244" y="8530308"/>
            <a:ext cx="1283597" cy="128359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6996"/>
            </a:solidFill>
          </p:spPr>
        </p:sp>
        <p:sp>
          <p:nvSpPr>
            <p:cNvPr name="TextBox 19" id="19"/>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500">
                  <a:solidFill>
                    <a:srgbClr val="FFFFFF"/>
                  </a:solidFill>
                  <a:latin typeface="Poppins"/>
                  <a:ea typeface="Poppins"/>
                  <a:cs typeface="Poppins"/>
                  <a:sym typeface="Poppins"/>
                </a:rPr>
                <a:t>restarting</a:t>
              </a:r>
            </a:p>
          </p:txBody>
        </p:sp>
      </p:grpSp>
      <p:grpSp>
        <p:nvGrpSpPr>
          <p:cNvPr name="Group 20" id="20"/>
          <p:cNvGrpSpPr/>
          <p:nvPr/>
        </p:nvGrpSpPr>
        <p:grpSpPr>
          <a:xfrm rot="0">
            <a:off x="13569521" y="8530308"/>
            <a:ext cx="1283597" cy="128359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76996"/>
            </a:solidFill>
          </p:spPr>
        </p:sp>
        <p:sp>
          <p:nvSpPr>
            <p:cNvPr name="TextBox 22" id="22"/>
            <p:cNvSpPr txBox="true"/>
            <p:nvPr/>
          </p:nvSpPr>
          <p:spPr>
            <a:xfrm>
              <a:off x="76200" y="28575"/>
              <a:ext cx="660400" cy="708025"/>
            </a:xfrm>
            <a:prstGeom prst="rect">
              <a:avLst/>
            </a:prstGeom>
          </p:spPr>
          <p:txBody>
            <a:bodyPr anchor="ctr" rtlCol="false" tIns="50800" lIns="50800" bIns="50800" rIns="50800"/>
            <a:lstStyle/>
            <a:p>
              <a:pPr algn="ctr">
                <a:lnSpc>
                  <a:spcPts val="2100"/>
                </a:lnSpc>
              </a:pPr>
              <a:r>
                <a:rPr lang="en-US" sz="1500">
                  <a:solidFill>
                    <a:srgbClr val="FFFFFF"/>
                  </a:solidFill>
                  <a:latin typeface="Poppins"/>
                  <a:ea typeface="Poppins"/>
                  <a:cs typeface="Poppins"/>
                  <a:sym typeface="Poppins"/>
                </a:rPr>
                <a:t>exiting</a:t>
              </a:r>
            </a:p>
          </p:txBody>
        </p:sp>
      </p:grpSp>
      <p:sp>
        <p:nvSpPr>
          <p:cNvPr name="AutoShape 23" id="23"/>
          <p:cNvSpPr/>
          <p:nvPr/>
        </p:nvSpPr>
        <p:spPr>
          <a:xfrm>
            <a:off x="12623856" y="6629408"/>
            <a:ext cx="771232" cy="0"/>
          </a:xfrm>
          <a:prstGeom prst="line">
            <a:avLst/>
          </a:prstGeom>
          <a:ln cap="flat" w="38100">
            <a:solidFill>
              <a:srgbClr val="FFFFFF"/>
            </a:solidFill>
            <a:prstDash val="solid"/>
            <a:headEnd type="none" len="sm" w="sm"/>
            <a:tailEnd type="triangle" len="med" w="lg"/>
          </a:ln>
        </p:spPr>
      </p:sp>
      <p:sp>
        <p:nvSpPr>
          <p:cNvPr name="AutoShape 24" id="24"/>
          <p:cNvSpPr/>
          <p:nvPr/>
        </p:nvSpPr>
        <p:spPr>
          <a:xfrm>
            <a:off x="15070427" y="6749688"/>
            <a:ext cx="1113541" cy="20932"/>
          </a:xfrm>
          <a:prstGeom prst="line">
            <a:avLst/>
          </a:prstGeom>
          <a:ln cap="flat" w="38100">
            <a:solidFill>
              <a:srgbClr val="FFFFFF"/>
            </a:solidFill>
            <a:prstDash val="solid"/>
            <a:headEnd type="none" len="sm" w="sm"/>
            <a:tailEnd type="triangle" len="med" w="lg"/>
          </a:ln>
        </p:spPr>
      </p:sp>
      <p:sp>
        <p:nvSpPr>
          <p:cNvPr name="AutoShape 25" id="25"/>
          <p:cNvSpPr/>
          <p:nvPr/>
        </p:nvSpPr>
        <p:spPr>
          <a:xfrm flipH="true" flipV="true">
            <a:off x="15025413" y="6475357"/>
            <a:ext cx="1158299" cy="6224"/>
          </a:xfrm>
          <a:prstGeom prst="line">
            <a:avLst/>
          </a:prstGeom>
          <a:ln cap="flat" w="38100">
            <a:solidFill>
              <a:srgbClr val="FFFFFF"/>
            </a:solidFill>
            <a:prstDash val="solid"/>
            <a:headEnd type="none" len="sm" w="sm"/>
            <a:tailEnd type="triangle" len="med" w="lg"/>
          </a:ln>
        </p:spPr>
      </p:sp>
      <p:sp>
        <p:nvSpPr>
          <p:cNvPr name="AutoShape 26" id="26"/>
          <p:cNvSpPr/>
          <p:nvPr/>
        </p:nvSpPr>
        <p:spPr>
          <a:xfrm>
            <a:off x="14368483" y="7432944"/>
            <a:ext cx="0" cy="935626"/>
          </a:xfrm>
          <a:prstGeom prst="line">
            <a:avLst/>
          </a:prstGeom>
          <a:ln cap="flat" w="38100">
            <a:solidFill>
              <a:srgbClr val="FFFFFF"/>
            </a:solidFill>
            <a:prstDash val="solid"/>
            <a:headEnd type="none" len="sm" w="sm"/>
            <a:tailEnd type="triangle" len="med" w="lg"/>
          </a:ln>
        </p:spPr>
      </p:sp>
      <p:sp>
        <p:nvSpPr>
          <p:cNvPr name="AutoShape 27" id="27"/>
          <p:cNvSpPr/>
          <p:nvPr/>
        </p:nvSpPr>
        <p:spPr>
          <a:xfrm flipV="true">
            <a:off x="14054157" y="7432944"/>
            <a:ext cx="0" cy="935626"/>
          </a:xfrm>
          <a:prstGeom prst="line">
            <a:avLst/>
          </a:prstGeom>
          <a:ln cap="flat" w="38100">
            <a:solidFill>
              <a:srgbClr val="FFFFFF"/>
            </a:solidFill>
            <a:prstDash val="solid"/>
            <a:headEnd type="none" len="sm" w="sm"/>
            <a:tailEnd type="triangle" len="med" w="lg"/>
          </a:ln>
        </p:spPr>
      </p:sp>
      <p:sp>
        <p:nvSpPr>
          <p:cNvPr name="AutoShape 28" id="28"/>
          <p:cNvSpPr/>
          <p:nvPr/>
        </p:nvSpPr>
        <p:spPr>
          <a:xfrm>
            <a:off x="12459462" y="9172106"/>
            <a:ext cx="935626" cy="0"/>
          </a:xfrm>
          <a:prstGeom prst="line">
            <a:avLst/>
          </a:prstGeom>
          <a:ln cap="flat" w="38100">
            <a:solidFill>
              <a:srgbClr val="FFFFFF"/>
            </a:solidFill>
            <a:prstDash val="solid"/>
            <a:headEnd type="none" len="sm" w="sm"/>
            <a:tailEnd type="triangle" len="med" w="lg"/>
          </a:ln>
        </p:spPr>
      </p:sp>
      <p:sp>
        <p:nvSpPr>
          <p:cNvPr name="AutoShape 29" id="29"/>
          <p:cNvSpPr/>
          <p:nvPr/>
        </p:nvSpPr>
        <p:spPr>
          <a:xfrm flipH="true">
            <a:off x="12459462" y="9463087"/>
            <a:ext cx="935626" cy="0"/>
          </a:xfrm>
          <a:prstGeom prst="line">
            <a:avLst/>
          </a:prstGeom>
          <a:ln cap="flat" w="38100">
            <a:solidFill>
              <a:srgbClr val="FFFFFF"/>
            </a:solidFill>
            <a:prstDash val="solid"/>
            <a:headEnd type="none" len="sm" w="sm"/>
            <a:tailEnd type="triangle" len="med" w="lg"/>
          </a:ln>
        </p:spPr>
      </p:sp>
      <p:sp>
        <p:nvSpPr>
          <p:cNvPr name="AutoShape 30" id="30"/>
          <p:cNvSpPr/>
          <p:nvPr/>
        </p:nvSpPr>
        <p:spPr>
          <a:xfrm flipH="true" flipV="true">
            <a:off x="15137927" y="9289313"/>
            <a:ext cx="1021508" cy="16633"/>
          </a:xfrm>
          <a:prstGeom prst="line">
            <a:avLst/>
          </a:prstGeom>
          <a:ln cap="flat" w="38100">
            <a:solidFill>
              <a:srgbClr val="FFFFFF"/>
            </a:solidFill>
            <a:prstDash val="solid"/>
            <a:headEnd type="none" len="sm" w="sm"/>
            <a:tailEnd type="triangle" len="med" w="lg"/>
          </a:ln>
        </p:spPr>
      </p:sp>
      <p:sp>
        <p:nvSpPr>
          <p:cNvPr name="AutoShape 31" id="31"/>
          <p:cNvSpPr/>
          <p:nvPr/>
        </p:nvSpPr>
        <p:spPr>
          <a:xfrm flipH="true" flipV="true">
            <a:off x="14853119" y="7271207"/>
            <a:ext cx="1709317" cy="1377594"/>
          </a:xfrm>
          <a:prstGeom prst="line">
            <a:avLst/>
          </a:prstGeom>
          <a:ln cap="flat" w="38100">
            <a:solidFill>
              <a:srgbClr val="FFFFFF"/>
            </a:solidFill>
            <a:prstDash val="solid"/>
            <a:headEnd type="none" len="sm" w="sm"/>
            <a:tailEnd type="triangle" len="med" w="lg"/>
          </a:ln>
        </p:spPr>
      </p:sp>
      <p:sp>
        <p:nvSpPr>
          <p:cNvPr name="TextBox 32" id="32"/>
          <p:cNvSpPr txBox="true"/>
          <p:nvPr/>
        </p:nvSpPr>
        <p:spPr>
          <a:xfrm rot="0">
            <a:off x="13995270" y="9775805"/>
            <a:ext cx="3264030" cy="265701"/>
          </a:xfrm>
          <a:prstGeom prst="rect">
            <a:avLst/>
          </a:prstGeom>
        </p:spPr>
        <p:txBody>
          <a:bodyPr anchor="t" rtlCol="false" tIns="0" lIns="0" bIns="0" rIns="0">
            <a:spAutoFit/>
          </a:bodyPr>
          <a:lstStyle/>
          <a:p>
            <a:pPr algn="ctr">
              <a:lnSpc>
                <a:spcPts val="2155"/>
              </a:lnSpc>
            </a:pPr>
            <a:r>
              <a:rPr lang="en-US" sz="1539" b="true">
                <a:solidFill>
                  <a:srgbClr val="276996"/>
                </a:solidFill>
                <a:latin typeface="Poppins Bold"/>
                <a:ea typeface="Poppins Bold"/>
                <a:cs typeface="Poppins Bold"/>
                <a:sym typeface="Poppins Bold"/>
              </a:rPr>
              <a:t>Container life cycle</a:t>
            </a:r>
          </a:p>
        </p:txBody>
      </p:sp>
    </p:spTree>
  </p:cSld>
  <p:clrMapOvr>
    <a:masterClrMapping/>
  </p:clrMapOvr>
</p:sld>
</file>

<file path=ppt/slides/slide9.xml><?xml version="1.0" encoding="utf-8"?>
<p:sld xmlns:p="http://schemas.openxmlformats.org/presentationml/2006/main" xmlns:a="http://schemas.openxmlformats.org/drawingml/2006/main">
  <p:cSld>
    <p:bg>
      <p:bgPr>
        <a:gradFill rotWithShape="true">
          <a:gsLst>
            <a:gs pos="0">
              <a:srgbClr val="FFFFFF">
                <a:alpha val="100000"/>
              </a:srgbClr>
            </a:gs>
            <a:gs pos="100000">
              <a:srgbClr val="85ABFF">
                <a:alpha val="100000"/>
              </a:srgbClr>
            </a:gs>
          </a:gsLst>
          <a:lin ang="0"/>
        </a:gra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395243" y="6195986"/>
          <a:ext cx="13259352" cy="3609445"/>
        </p:xfrm>
        <a:graphic>
          <a:graphicData uri="http://schemas.openxmlformats.org/drawingml/2006/table">
            <a:tbl>
              <a:tblPr/>
              <a:tblGrid>
                <a:gridCol w="2496849"/>
                <a:gridCol w="10762502"/>
              </a:tblGrid>
              <a:tr h="432023">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Instructions</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c>
                  <a:txBody>
                    <a:bodyPr anchor="t" rtlCol="false"/>
                    <a:lstStyle/>
                    <a:p>
                      <a:pPr algn="ctr">
                        <a:lnSpc>
                          <a:spcPts val="2520"/>
                        </a:lnSpc>
                        <a:defRPr/>
                      </a:pPr>
                      <a:r>
                        <a:rPr lang="en-US" sz="1800" b="true">
                          <a:solidFill>
                            <a:srgbClr val="000000"/>
                          </a:solidFill>
                          <a:latin typeface="Canva Sans Bold"/>
                          <a:ea typeface="Canva Sans Bold"/>
                          <a:cs typeface="Canva Sans Bold"/>
                          <a:sym typeface="Canva Sans Bold"/>
                        </a:rPr>
                        <a:t>Descreption</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r>
              <a:tr h="540201">
                <a:tc>
                  <a:txBody>
                    <a:bodyPr anchor="t" rtlCol="false"/>
                    <a:lstStyle/>
                    <a:p>
                      <a:pPr algn="ctr">
                        <a:lnSpc>
                          <a:spcPts val="2520"/>
                        </a:lnSpc>
                        <a:defRPr/>
                      </a:pPr>
                      <a:r>
                        <a:rPr lang="en-US" sz="1800">
                          <a:solidFill>
                            <a:srgbClr val="000000"/>
                          </a:solidFill>
                          <a:latin typeface="Canva Sans"/>
                          <a:ea typeface="Canva Sans"/>
                          <a:cs typeface="Canva Sans"/>
                          <a:sym typeface="Canva Sans"/>
                        </a:rPr>
                        <a:t>FROM</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specifies the base image</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r>
              <a:tr h="465852">
                <a:tc>
                  <a:txBody>
                    <a:bodyPr anchor="t" rtlCol="false"/>
                    <a:lstStyle/>
                    <a:p>
                      <a:pPr algn="ctr">
                        <a:lnSpc>
                          <a:spcPts val="2520"/>
                        </a:lnSpc>
                        <a:defRPr/>
                      </a:pPr>
                      <a:r>
                        <a:rPr lang="en-US" sz="1800">
                          <a:solidFill>
                            <a:srgbClr val="000000"/>
                          </a:solidFill>
                          <a:latin typeface="Canva Sans"/>
                          <a:ea typeface="Canva Sans"/>
                          <a:cs typeface="Canva Sans"/>
                          <a:sym typeface="Canva Sans"/>
                        </a:rPr>
                        <a:t>RUN</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Executes commands in the container during image build (e.g., installing packages)</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r>
              <a:tr h="449354">
                <a:tc>
                  <a:txBody>
                    <a:bodyPr anchor="t" rtlCol="false"/>
                    <a:lstStyle/>
                    <a:p>
                      <a:pPr algn="ctr">
                        <a:lnSpc>
                          <a:spcPts val="2520"/>
                        </a:lnSpc>
                        <a:defRPr/>
                      </a:pPr>
                      <a:r>
                        <a:rPr lang="en-US" sz="1800">
                          <a:solidFill>
                            <a:srgbClr val="000000"/>
                          </a:solidFill>
                          <a:latin typeface="Canva Sans"/>
                          <a:ea typeface="Canva Sans"/>
                          <a:cs typeface="Canva Sans"/>
                          <a:sym typeface="Canva Sans"/>
                        </a:rPr>
                        <a:t>COPY</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Copies files into the image</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r>
              <a:tr h="537943">
                <a:tc>
                  <a:txBody>
                    <a:bodyPr anchor="t" rtlCol="false"/>
                    <a:lstStyle/>
                    <a:p>
                      <a:pPr algn="ctr">
                        <a:lnSpc>
                          <a:spcPts val="2520"/>
                        </a:lnSpc>
                        <a:defRPr/>
                      </a:pPr>
                      <a:r>
                        <a:rPr lang="en-US" sz="1800">
                          <a:solidFill>
                            <a:srgbClr val="000000"/>
                          </a:solidFill>
                          <a:latin typeface="Canva Sans"/>
                          <a:ea typeface="Canva Sans"/>
                          <a:cs typeface="Canva Sans"/>
                          <a:sym typeface="Canva Sans"/>
                        </a:rPr>
                        <a:t>WORKDIR</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Sets the working directory</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r>
              <a:tr h="394691">
                <a:tc>
                  <a:txBody>
                    <a:bodyPr anchor="t" rtlCol="false"/>
                    <a:lstStyle/>
                    <a:p>
                      <a:pPr algn="ctr">
                        <a:lnSpc>
                          <a:spcPts val="2520"/>
                        </a:lnSpc>
                        <a:defRPr/>
                      </a:pPr>
                      <a:r>
                        <a:rPr lang="en-US" sz="1800">
                          <a:solidFill>
                            <a:srgbClr val="000000"/>
                          </a:solidFill>
                          <a:latin typeface="Canva Sans"/>
                          <a:ea typeface="Canva Sans"/>
                          <a:cs typeface="Canva Sans"/>
                          <a:sym typeface="Canva Sans"/>
                        </a:rPr>
                        <a:t>EXPOSE</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Documents the port the container listens on</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r>
              <a:tr h="394691">
                <a:tc>
                  <a:txBody>
                    <a:bodyPr anchor="t" rtlCol="false"/>
                    <a:lstStyle/>
                    <a:p>
                      <a:pPr algn="ctr">
                        <a:lnSpc>
                          <a:spcPts val="2520"/>
                        </a:lnSpc>
                        <a:defRPr/>
                      </a:pPr>
                      <a:r>
                        <a:rPr lang="en-US" sz="1800">
                          <a:solidFill>
                            <a:srgbClr val="000000"/>
                          </a:solidFill>
                          <a:latin typeface="Canva Sans"/>
                          <a:ea typeface="Canva Sans"/>
                          <a:cs typeface="Canva Sans"/>
                          <a:sym typeface="Canva Sans"/>
                        </a:rPr>
                        <a:t>ENV</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Sets environment variables inside the image</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r>
              <a:tr h="394691">
                <a:tc>
                  <a:txBody>
                    <a:bodyPr anchor="t" rtlCol="false"/>
                    <a:lstStyle/>
                    <a:p>
                      <a:pPr algn="ctr">
                        <a:lnSpc>
                          <a:spcPts val="2520"/>
                        </a:lnSpc>
                        <a:defRPr/>
                      </a:pPr>
                      <a:r>
                        <a:rPr lang="en-US" sz="1800">
                          <a:solidFill>
                            <a:srgbClr val="000000"/>
                          </a:solidFill>
                          <a:latin typeface="Canva Sans"/>
                          <a:ea typeface="Canva Sans"/>
                          <a:cs typeface="Canva Sans"/>
                          <a:sym typeface="Canva Sans"/>
                        </a:rPr>
                        <a:t>CMD</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c>
                  <a:txBody>
                    <a:bodyPr anchor="t" rtlCol="false"/>
                    <a:lstStyle/>
                    <a:p>
                      <a:pPr algn="ctr">
                        <a:lnSpc>
                          <a:spcPts val="2520"/>
                        </a:lnSpc>
                        <a:defRPr/>
                      </a:pPr>
                      <a:r>
                        <a:rPr lang="en-US" sz="1800">
                          <a:solidFill>
                            <a:srgbClr val="000000"/>
                          </a:solidFill>
                          <a:latin typeface="Canva Sans"/>
                          <a:ea typeface="Canva Sans"/>
                          <a:cs typeface="Canva Sans"/>
                          <a:sym typeface="Canva Sans"/>
                        </a:rPr>
                        <a:t>Specifies the default command when the container starts</a:t>
                      </a:r>
                      <a:endParaRPr lang="en-US" sz="1100"/>
                    </a:p>
                  </a:txBody>
                  <a:tcPr marL="0" marR="0" marT="0" marB="0" anchor="ctr">
                    <a:lnL cmpd="sng" algn="ctr" cap="flat" w="38100">
                      <a:solidFill>
                        <a:srgbClr val="A7CAE9"/>
                      </a:solidFill>
                      <a:prstDash val="solid"/>
                      <a:round/>
                      <a:headEnd type="none" w="med" len="med"/>
                      <a:tailEnd type="none" w="med" len="med"/>
                    </a:lnL>
                    <a:lnR cmpd="sng" algn="ctr" cap="flat" w="38100">
                      <a:solidFill>
                        <a:srgbClr val="A7CAE9"/>
                      </a:solidFill>
                      <a:prstDash val="solid"/>
                      <a:round/>
                      <a:headEnd type="none" w="med" len="med"/>
                      <a:tailEnd type="none" w="med" len="med"/>
                    </a:lnR>
                    <a:lnT cmpd="sng" algn="ctr" cap="flat" w="38100">
                      <a:solidFill>
                        <a:srgbClr val="A7CAE9"/>
                      </a:solidFill>
                      <a:prstDash val="solid"/>
                      <a:round/>
                      <a:headEnd type="none" w="med" len="med"/>
                      <a:tailEnd type="none" w="med" len="med"/>
                    </a:lnT>
                    <a:lnB cmpd="sng" algn="ctr" cap="flat" w="38100">
                      <a:solidFill>
                        <a:srgbClr val="A7CAE9"/>
                      </a:solidFill>
                      <a:prstDash val="solid"/>
                      <a:round/>
                      <a:headEnd type="none" w="med" len="med"/>
                      <a:tailEnd type="none" w="med" len="med"/>
                    </a:lnB>
                  </a:tcPr>
                </a:tc>
              </a:tr>
            </a:tbl>
          </a:graphicData>
        </a:graphic>
      </p:graphicFrame>
      <p:sp>
        <p:nvSpPr>
          <p:cNvPr name="TextBox 3" id="3"/>
          <p:cNvSpPr txBox="true"/>
          <p:nvPr/>
        </p:nvSpPr>
        <p:spPr>
          <a:xfrm rot="0">
            <a:off x="3735430" y="312703"/>
            <a:ext cx="9666363" cy="1437004"/>
          </a:xfrm>
          <a:prstGeom prst="rect">
            <a:avLst/>
          </a:prstGeom>
        </p:spPr>
        <p:txBody>
          <a:bodyPr anchor="t" rtlCol="false" tIns="0" lIns="0" bIns="0" rIns="0">
            <a:spAutoFit/>
          </a:bodyPr>
          <a:lstStyle/>
          <a:p>
            <a:pPr algn="ctr">
              <a:lnSpc>
                <a:spcPts val="11747"/>
              </a:lnSpc>
              <a:spcBef>
                <a:spcPct val="0"/>
              </a:spcBef>
            </a:pPr>
            <a:r>
              <a:rPr lang="en-US" sz="8391">
                <a:solidFill>
                  <a:srgbClr val="3428BA"/>
                </a:solidFill>
                <a:latin typeface="Anton"/>
                <a:ea typeface="Anton"/>
                <a:cs typeface="Anton"/>
                <a:sym typeface="Anton"/>
              </a:rPr>
              <a:t>🐋DOCKERFILE</a:t>
            </a:r>
          </a:p>
        </p:txBody>
      </p:sp>
      <p:sp>
        <p:nvSpPr>
          <p:cNvPr name="TextBox 4" id="4"/>
          <p:cNvSpPr txBox="true"/>
          <p:nvPr/>
        </p:nvSpPr>
        <p:spPr>
          <a:xfrm rot="0">
            <a:off x="461289" y="307516"/>
            <a:ext cx="3274141" cy="305650"/>
          </a:xfrm>
          <a:prstGeom prst="rect">
            <a:avLst/>
          </a:prstGeom>
        </p:spPr>
        <p:txBody>
          <a:bodyPr anchor="t" rtlCol="false" tIns="0" lIns="0" bIns="0" rIns="0">
            <a:spAutoFit/>
          </a:bodyPr>
          <a:lstStyle/>
          <a:p>
            <a:pPr algn="l">
              <a:lnSpc>
                <a:spcPts val="2578"/>
              </a:lnSpc>
              <a:spcBef>
                <a:spcPct val="0"/>
              </a:spcBef>
            </a:pPr>
            <a:r>
              <a:rPr lang="en-US" b="true" sz="1841">
                <a:solidFill>
                  <a:srgbClr val="3428BA"/>
                </a:solidFill>
                <a:latin typeface="Canva Sans Bold"/>
                <a:ea typeface="Canva Sans Bold"/>
                <a:cs typeface="Canva Sans Bold"/>
                <a:sym typeface="Canva Sans Bold"/>
              </a:rPr>
              <a:t>DevOps Internship</a:t>
            </a:r>
          </a:p>
        </p:txBody>
      </p:sp>
      <p:sp>
        <p:nvSpPr>
          <p:cNvPr name="TextBox 5" id="5"/>
          <p:cNvSpPr txBox="true"/>
          <p:nvPr/>
        </p:nvSpPr>
        <p:spPr>
          <a:xfrm rot="0">
            <a:off x="260004" y="731520"/>
            <a:ext cx="2360027" cy="297180"/>
          </a:xfrm>
          <a:prstGeom prst="rect">
            <a:avLst/>
          </a:prstGeom>
        </p:spPr>
        <p:txBody>
          <a:bodyPr anchor="t" rtlCol="false" tIns="0" lIns="0" bIns="0" rIns="0">
            <a:spAutoFit/>
          </a:bodyPr>
          <a:lstStyle/>
          <a:p>
            <a:pPr algn="ctr">
              <a:lnSpc>
                <a:spcPts val="2520"/>
              </a:lnSpc>
              <a:spcBef>
                <a:spcPct val="0"/>
              </a:spcBef>
            </a:pPr>
            <a:r>
              <a:rPr lang="en-US" sz="1800">
                <a:solidFill>
                  <a:srgbClr val="000000"/>
                </a:solidFill>
                <a:latin typeface="Canva Sans"/>
                <a:ea typeface="Canva Sans"/>
                <a:cs typeface="Canva Sans"/>
                <a:sym typeface="Canva Sans"/>
              </a:rPr>
              <a:t>Team #5</a:t>
            </a:r>
          </a:p>
        </p:txBody>
      </p:sp>
      <p:sp>
        <p:nvSpPr>
          <p:cNvPr name="TextBox 6" id="6"/>
          <p:cNvSpPr txBox="true"/>
          <p:nvPr/>
        </p:nvSpPr>
        <p:spPr>
          <a:xfrm rot="0">
            <a:off x="1440017" y="1778229"/>
            <a:ext cx="8882690"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what is a Dockerfile? </a:t>
            </a:r>
          </a:p>
        </p:txBody>
      </p:sp>
      <p:sp>
        <p:nvSpPr>
          <p:cNvPr name="TextBox 7" id="7"/>
          <p:cNvSpPr txBox="true"/>
          <p:nvPr/>
        </p:nvSpPr>
        <p:spPr>
          <a:xfrm rot="0">
            <a:off x="1440017" y="2310168"/>
            <a:ext cx="16683836" cy="1563369"/>
          </a:xfrm>
          <a:prstGeom prst="rect">
            <a:avLst/>
          </a:prstGeom>
        </p:spPr>
        <p:txBody>
          <a:bodyPr anchor="t" rtlCol="false" tIns="0" lIns="0" bIns="0" rIns="0">
            <a:spAutoFit/>
          </a:bodyPr>
          <a:lstStyle/>
          <a:p>
            <a:pPr algn="l" marL="474986" indent="-237493" lvl="1">
              <a:lnSpc>
                <a:spcPts val="3080"/>
              </a:lnSpc>
              <a:buFont typeface="Arial"/>
              <a:buChar char="•"/>
            </a:pPr>
            <a:r>
              <a:rPr lang="en-US" sz="2200">
                <a:solidFill>
                  <a:srgbClr val="4F6497"/>
                </a:solidFill>
                <a:latin typeface="Poppins"/>
                <a:ea typeface="Poppins"/>
                <a:cs typeface="Poppins"/>
                <a:sym typeface="Poppins"/>
              </a:rPr>
              <a:t> A Dockerfile is a text document that contains all the commands a user could call on the command line to assemble an image</a:t>
            </a:r>
          </a:p>
          <a:p>
            <a:pPr algn="l" marL="474986" indent="-237493" lvl="1">
              <a:lnSpc>
                <a:spcPts val="3080"/>
              </a:lnSpc>
              <a:buFont typeface="Arial"/>
              <a:buChar char="•"/>
            </a:pPr>
            <a:r>
              <a:rPr lang="en-US" sz="2200">
                <a:solidFill>
                  <a:srgbClr val="4F6497"/>
                </a:solidFill>
                <a:latin typeface="Poppins"/>
                <a:ea typeface="Poppins"/>
                <a:cs typeface="Poppins"/>
                <a:sym typeface="Poppins"/>
              </a:rPr>
              <a:t> It tells Docker how to create an image step by step, including the base image, installed packages, copied files, and commands to run.</a:t>
            </a:r>
          </a:p>
        </p:txBody>
      </p:sp>
      <p:sp>
        <p:nvSpPr>
          <p:cNvPr name="TextBox 8" id="8"/>
          <p:cNvSpPr txBox="true"/>
          <p:nvPr/>
        </p:nvSpPr>
        <p:spPr>
          <a:xfrm rot="0">
            <a:off x="1440017" y="3902113"/>
            <a:ext cx="3755534"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why is it important?</a:t>
            </a:r>
          </a:p>
        </p:txBody>
      </p:sp>
      <p:sp>
        <p:nvSpPr>
          <p:cNvPr name="TextBox 9" id="9"/>
          <p:cNvSpPr txBox="true"/>
          <p:nvPr/>
        </p:nvSpPr>
        <p:spPr>
          <a:xfrm rot="0">
            <a:off x="1440017" y="4472152"/>
            <a:ext cx="11026150" cy="117284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4F6497"/>
                </a:solidFill>
                <a:latin typeface="Poppins"/>
                <a:ea typeface="Poppins"/>
                <a:cs typeface="Poppins"/>
                <a:sym typeface="Poppins"/>
              </a:rPr>
              <a:t>Automates the creation of consistent, repeatable environments</a:t>
            </a:r>
          </a:p>
          <a:p>
            <a:pPr algn="l" marL="474979" indent="-237490" lvl="1">
              <a:lnSpc>
                <a:spcPts val="3079"/>
              </a:lnSpc>
              <a:buFont typeface="Arial"/>
              <a:buChar char="•"/>
            </a:pPr>
            <a:r>
              <a:rPr lang="en-US" sz="2199">
                <a:solidFill>
                  <a:srgbClr val="4F6497"/>
                </a:solidFill>
                <a:latin typeface="Poppins"/>
                <a:ea typeface="Poppins"/>
                <a:cs typeface="Poppins"/>
                <a:sym typeface="Poppins"/>
              </a:rPr>
              <a:t>Helps package your app with everything it needs (code, runtime, configs)</a:t>
            </a:r>
          </a:p>
          <a:p>
            <a:pPr algn="l" marL="474979" indent="-237490" lvl="1">
              <a:lnSpc>
                <a:spcPts val="3079"/>
              </a:lnSpc>
              <a:buFont typeface="Arial"/>
              <a:buChar char="•"/>
            </a:pPr>
            <a:r>
              <a:rPr lang="en-US" sz="2199">
                <a:solidFill>
                  <a:srgbClr val="4F6497"/>
                </a:solidFill>
                <a:latin typeface="Poppins"/>
                <a:ea typeface="Poppins"/>
                <a:cs typeface="Poppins"/>
                <a:sym typeface="Poppins"/>
              </a:rPr>
              <a:t>Makes it easy to share and deploy across machines or teams</a:t>
            </a:r>
          </a:p>
        </p:txBody>
      </p:sp>
      <p:sp>
        <p:nvSpPr>
          <p:cNvPr name="TextBox 10" id="10"/>
          <p:cNvSpPr txBox="true"/>
          <p:nvPr/>
        </p:nvSpPr>
        <p:spPr>
          <a:xfrm rot="0">
            <a:off x="1440017" y="5711672"/>
            <a:ext cx="6584901" cy="484314"/>
          </a:xfrm>
          <a:prstGeom prst="rect">
            <a:avLst/>
          </a:prstGeom>
        </p:spPr>
        <p:txBody>
          <a:bodyPr anchor="t" rtlCol="false" tIns="0" lIns="0" bIns="0" rIns="0">
            <a:spAutoFit/>
          </a:bodyPr>
          <a:lstStyle/>
          <a:p>
            <a:pPr algn="l">
              <a:lnSpc>
                <a:spcPts val="3755"/>
              </a:lnSpc>
            </a:pPr>
            <a:r>
              <a:rPr lang="en-US" sz="2682" b="true">
                <a:solidFill>
                  <a:srgbClr val="000000"/>
                </a:solidFill>
                <a:latin typeface="Poppins Bold"/>
                <a:ea typeface="Poppins Bold"/>
                <a:cs typeface="Poppins Bold"/>
                <a:sym typeface="Poppins Bold"/>
              </a:rPr>
              <a:t>Common Dockerfile Instructions: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DAGuFf-UBaE</dc:identifier>
  <dcterms:modified xsi:type="dcterms:W3CDTF">2011-08-01T06:04:30Z</dcterms:modified>
  <cp:revision>1</cp:revision>
  <dc:title>Your paragraph text</dc:title>
</cp:coreProperties>
</file>